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PT Sans Narrow"/>
      <p:regular r:id="rId46"/>
      <p:bold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PTSansNarrow-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PTSansNarrow-bold.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88f40e7e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88f40e7e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88f40e7e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88f40e7e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89f4f62e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89f4f62e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Introduction </a:t>
            </a:r>
            <a:r>
              <a:rPr lang="zh-TW"/>
              <a:t>virtualization</a:t>
            </a:r>
            <a:r>
              <a:rPr lang="zh-TW"/>
              <a:t> environment, product theory when we develop any product we ask ourself why we are creating this product how it differs from the other. as my </a:t>
            </a:r>
            <a:r>
              <a:rPr lang="zh-TW"/>
              <a:t>colleague</a:t>
            </a:r>
            <a:r>
              <a:rPr lang="zh-TW"/>
              <a:t> has answered this question. I will be presenting the problems occured while developing the product and how I solved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9f4f62e0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9f4f62e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3 point simulators are created based on observation but cyber physical real time system are hard to observer and predict their actions.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9f4f62e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9f4f62e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89f4f62e0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89f4f62e0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89f4f62e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89f4f62e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89f4f62e0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89f4f62e0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 require </a:t>
            </a:r>
            <a:r>
              <a:rPr lang="zh-TW"/>
              <a:t>something</a:t>
            </a:r>
            <a:r>
              <a:rPr lang="zh-TW"/>
              <a:t> in between the user and testbed that allow them to </a:t>
            </a:r>
            <a:r>
              <a:rPr lang="zh-TW"/>
              <a:t>communicate</a:t>
            </a:r>
            <a:r>
              <a:rPr lang="zh-TW"/>
              <a:t> securely.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9f4f62e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9f4f62e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customized the ununtu to provide the ssh into VM from outer networking environmenrt.</a:t>
            </a:r>
            <a:endParaRPr/>
          </a:p>
          <a:p>
            <a:pPr indent="0" lvl="0" marL="0" rtl="0" algn="l">
              <a:spcBef>
                <a:spcPts val="0"/>
              </a:spcBef>
              <a:spcAft>
                <a:spcPts val="0"/>
              </a:spcAft>
              <a:buNone/>
            </a:pPr>
            <a:r>
              <a:rPr lang="zh-TW"/>
              <a:t>baremetal hypervisor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9f4f62e0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9f4f62e0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88f40e7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88f40e7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89f4f62e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89f4f62e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89f4f62e0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89f4f62e0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9f4f62e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9f4f62e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89789eb72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89789eb72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Hi. I am Mu-an Liang</a:t>
            </a:r>
            <a:endParaRPr sz="1200"/>
          </a:p>
          <a:p>
            <a:pPr indent="0" lvl="0" marL="0" rtl="0" algn="l">
              <a:lnSpc>
                <a:spcPct val="115000"/>
              </a:lnSpc>
              <a:spcBef>
                <a:spcPts val="0"/>
              </a:spcBef>
              <a:spcAft>
                <a:spcPts val="0"/>
              </a:spcAft>
              <a:buClr>
                <a:srgbClr val="000000"/>
              </a:buClr>
              <a:buSzPts val="1100"/>
              <a:buFont typeface="Arial"/>
              <a:buNone/>
            </a:pPr>
            <a:r>
              <a:rPr lang="zh-TW" sz="1200"/>
              <a:t>I am gonna introduce the topic CAN data filter.</a:t>
            </a:r>
            <a:endParaRPr sz="12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89789eb7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89789eb7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Now the</a:t>
            </a:r>
            <a:endParaRPr sz="1200"/>
          </a:p>
          <a:p>
            <a:pPr indent="0" lvl="0" marL="0" rtl="0" algn="l">
              <a:lnSpc>
                <a:spcPct val="115000"/>
              </a:lnSpc>
              <a:spcBef>
                <a:spcPts val="0"/>
              </a:spcBef>
              <a:spcAft>
                <a:spcPts val="0"/>
              </a:spcAft>
              <a:buClr>
                <a:srgbClr val="000000"/>
              </a:buClr>
              <a:buSzPts val="1100"/>
              <a:buFont typeface="Arial"/>
              <a:buNone/>
            </a:pPr>
            <a:r>
              <a:rPr lang="zh-TW" sz="1200"/>
              <a:t>General Situation is this: The most popular communication protocol on heavy vehicles is CAN bus J1939. Almost all ECUs on heavy vehicles are connected by J1939.)</a:t>
            </a:r>
            <a:endParaRPr sz="1200"/>
          </a:p>
          <a:p>
            <a:pPr indent="0" lvl="0" marL="0" rtl="0" algn="l">
              <a:lnSpc>
                <a:spcPct val="115000"/>
              </a:lnSpc>
              <a:spcBef>
                <a:spcPts val="0"/>
              </a:spcBef>
              <a:spcAft>
                <a:spcPts val="0"/>
              </a:spcAft>
              <a:buClr>
                <a:srgbClr val="000000"/>
              </a:buClr>
              <a:buSzPts val="1100"/>
              <a:buFont typeface="Arial"/>
              <a:buNone/>
            </a:pPr>
            <a:r>
              <a:rPr lang="zh-TW" sz="1200"/>
              <a:t>What is the problem here? If one malicious attacked ECU is installed, all the ECUS connected to the Can bus will be controlled by hacker and the driver will have no awareness, which is easily to cause serious accidents. As a result, heavy vehicle security is an important issue.</a:t>
            </a:r>
            <a:endParaRPr sz="1200"/>
          </a:p>
          <a:p>
            <a:pPr indent="0" lvl="0" marL="0" rtl="0" algn="l">
              <a:lnSpc>
                <a:spcPct val="115000"/>
              </a:lnSpc>
              <a:spcBef>
                <a:spcPts val="0"/>
              </a:spcBef>
              <a:spcAft>
                <a:spcPts val="0"/>
              </a:spcAft>
              <a:buClr>
                <a:srgbClr val="000000"/>
              </a:buClr>
              <a:buSzPts val="1100"/>
              <a:buFont typeface="Arial"/>
              <a:buNone/>
            </a:pPr>
            <a:r>
              <a:rPr lang="zh-TW" sz="1200"/>
              <a:t>Here is the Answer: PenJ1939 system, an access-controlled, privacy-preserving Cyber-Physical Testbed is a way to collect automotive exploits and attack data, which can improve the security without testing on live vehicles and buying real vehicles. Testing platform that allows users to have access to real hardware and exploit database for J1939 protocol (includes simulated ECU attacks which can help users to find a solution of heavy vehicle security).</a:t>
            </a:r>
            <a:endParaRPr sz="12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89789eb7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89789eb7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a:p>
          <a:p>
            <a:pPr indent="0" lvl="0" marL="0" rtl="0" algn="l">
              <a:lnSpc>
                <a:spcPct val="115000"/>
              </a:lnSpc>
              <a:spcBef>
                <a:spcPts val="0"/>
              </a:spcBef>
              <a:spcAft>
                <a:spcPts val="0"/>
              </a:spcAft>
              <a:buClr>
                <a:srgbClr val="000000"/>
              </a:buClr>
              <a:buSzPts val="1100"/>
              <a:buFont typeface="Arial"/>
              <a:buNone/>
            </a:pPr>
            <a:r>
              <a:rPr lang="zh-TW" sz="1200"/>
              <a:t>But what is the problem in the system?</a:t>
            </a:r>
            <a:endParaRPr sz="1200"/>
          </a:p>
          <a:p>
            <a:pPr indent="0" lvl="0" marL="0" rtl="0" algn="l">
              <a:lnSpc>
                <a:spcPct val="115000"/>
              </a:lnSpc>
              <a:spcBef>
                <a:spcPts val="0"/>
              </a:spcBef>
              <a:spcAft>
                <a:spcPts val="0"/>
              </a:spcAft>
              <a:buClr>
                <a:srgbClr val="000000"/>
              </a:buClr>
              <a:buSzPts val="1100"/>
              <a:buFont typeface="Arial"/>
              <a:buNone/>
            </a:pPr>
            <a:r>
              <a:rPr lang="zh-TW" sz="1200"/>
              <a:t>The system needs some venders to provide components of vehicle on testbed. The venders’ components might be cyber-attacked and destroyed. Even though the vender can access all the data without testing, they still have certain level of risk to prevent they provide their components.</a:t>
            </a:r>
            <a:endParaRPr sz="1200"/>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89789eb7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89789eb7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As a result, the transferring data security is the most concerned issue of venders, which can guarantee venders’ security. the CAN data will be transferred with system level filter to achieve the highest security of data transferring.</a:t>
            </a:r>
            <a:endParaRPr sz="12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89789eb7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89789eb7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A general service includes client servers, host server and remote controlling components. The connection between all these servers are vulnerable. However, if the data flow can be controlled in the operating system (OS) level. The data security will obviously increase. Because the secured data in the kernel cannot be accessed without the permission of the host server and the secured data cannot be tracked in OS level. There are several methods can achieve this high secured data transferring. The first one is the modified rule of iptables. The client needs the firewall framework which consists of iptables and netfilter to transfer their setting and data to the host. As a result, the customized rule of iptables can filter CAN message at the OS level, which causes the hackers cannot try to defeat our filtering rules at the application level. However, the iptables filter needs to transfer data through Internet, which might slow down the CAN data transferring at certain level. </a:t>
            </a:r>
            <a:endParaRPr sz="1200"/>
          </a:p>
          <a:p>
            <a:pPr indent="0" lvl="0" marL="0" rtl="0" algn="l">
              <a:lnSpc>
                <a:spcPct val="115000"/>
              </a:lnSpc>
              <a:spcBef>
                <a:spcPts val="0"/>
              </a:spcBef>
              <a:spcAft>
                <a:spcPts val="0"/>
              </a:spcAft>
              <a:buClr>
                <a:srgbClr val="000000"/>
              </a:buClr>
              <a:buSzPts val="1100"/>
              <a:buFont typeface="Arial"/>
              <a:buNone/>
            </a:pPr>
            <a:r>
              <a:rPr lang="zh-TW" sz="1200"/>
              <a:t>The other way to do the transferring data filter is USB filter. The USB filter is embedded in Linux kernel is an accessible way to filter the data and it can be ported to different environment by modifying the USB protocol rule. The USB protocol are popular in many intelligent devices. As a result, the USB filter can be adapted to many different environments. The USB filter can freely disable/enable the connection between the host server and the client, the host server and the remote controlling component. By controlling the rule of USB Filter, the secured data flow can also be kept in the OS level and raise the security.</a:t>
            </a:r>
            <a:endParaRPr sz="12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89789eb7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89789eb7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The iptables firewall can be divided into five hooks which includes PREROUTING, INPUT, FORWARD, OUTPUT and POSTROUTING, each of them is responsible for different work. INPUT chain means the destination address of packet is local. FORWARD means the destination address of packet is not local. OUTPUT means the packet is generated in local system and the packet will be sent to the address not belong to local. PREROUTING is processed every packet from Internet before any the packet is decided where to send the packet. After the packets are transfer to OUTPUT and FORWARD, the packets will be transferred to POSTROUTING before the packets are sent to another host. There are four kinds of table in iptables: filter table, Nat table, Mangle table and Raw table. They are responsible for different task. Filter table is firewall and kernel address of filter table is iptables_filter. Nat table processes network address translation. Nat table is often used to route packets to network when direct access is not possible and kernel address of nat table is iptables_nat. Mangle table alters the IP headers of the packet and kernel address of mangle table is iptables_mangle. Raw table provides a mechanism for marking packets in order to opt-out of connection tracking and kernel address of raw table is iptables_raw. The priority of these tables from high to low is raw table, mangle table, nat table and filter table. Each table consists of different hook. Filter table consists of INPUT, FORWARD, OUTPUT. PREROUTING, OUTPUT, POSTROUTING are included in Nat table. Mangle table is composed of INPUT, PREROUTING, FORWARD OUTPUT, POSTROUTING. Raw table consists of PREROUTING, OUTPUT.</a:t>
            </a:r>
            <a:endParaRPr sz="1200"/>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89789eb7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89789eb7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 In the cyber-physical testbed, mangle table is seldom used. As a result, the data transferring structure can be simplified as</a:t>
            </a:r>
            <a:endParaRPr sz="1200"/>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88f40e7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88f40e7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89789eb7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89789eb7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In the experiment, the netcat is used to set the transferring port, by using the command “netcat -l -p 100” in receiver’s terminal and “netcat 192.168.1.5(receiver’s ip) 100” in host’s terminal, the port 100 will be used to transfer the packets. The ip address 192.168.1.7 is the host which is sending TCP CAN data to 192.168.1.5 via port 100. The iptables default policy is ACCEPT. The applied iptables rule is “iptables -t filter -I INPUT -m string –algo bm –string 00EA00FE -p tcp -j REJECT”, which means any TCP packet which contains 00EA00FE will be rejected. The experiment results are shown below as Fig 4 and Fig5. Fig.4 is the terminal of the host sending CAN data to Fig.5 the VM. The host sends “0CF00400”, “18FEF200”, “00EA00FF”, “00EA00EF” and “00EA00FE” in turn. And after the “00EA00FE” is sent to the VM. The data “00EA00FE” is rejected in the kernel of VM. As a result, the “00EA00FE” cannot be found in the application level of VM.</a:t>
            </a:r>
            <a:endParaRPr sz="1200"/>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89789eb7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89789eb7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zh-TW" sz="1200"/>
              <a:t>The CAN data filter can be divided into two parts, on the application level, CAN data is transferred to TCP packet which can be filtered by iptables. After the translation, the CAN system sends the packets to the VMs and the VMs apply the AC rules during the CAN data transferring on the system level. This is a simple way to do the CAN data filter without modified kernel code. The iptables function is powerful and easy to be modified in terminal. However, the structure of iptables is complex. The researchers need to understand the structure first then do the modification or the iptables resources will be wasted. In the further research, the iptables should be ported to non-Internet transferring. As a result, the powerful iptables rules will be applied to different kinds of data transferring (USBfilter), which will be very useful for different kinds of communication.</a:t>
            </a:r>
            <a:endParaRPr sz="1200"/>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89789eb7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89789eb7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89789eb7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89789eb7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89789eb7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89789eb7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89789eb7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89789eb72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89789eb7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89789eb7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89789eb7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89789eb7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489789eb72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89789eb72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89789eb72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89789eb72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88f40e7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88f40e7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89789eb7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89789eb7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89925a1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89925a1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89789eb7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89789eb7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88f40e7e4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88f40e7e4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88f40e7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88f40e7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88f40e7e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88f40e7e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8f40e7e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8f40e7e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3"/>
          <p:cNvSpPr txBox="1"/>
          <p:nvPr>
            <p:ph type="ctrTitle"/>
          </p:nvPr>
        </p:nvSpPr>
        <p:spPr>
          <a:xfrm>
            <a:off x="361650" y="317825"/>
            <a:ext cx="8520600" cy="792600"/>
          </a:xfrm>
          <a:prstGeom prst="rect">
            <a:avLst/>
          </a:prstGeom>
          <a:effectLst>
            <a:outerShdw blurRad="57150" rotWithShape="0" algn="bl" dir="5400000" dist="19050">
              <a:srgbClr val="000000">
                <a:alpha val="95000"/>
              </a:srgbClr>
            </a:outerShdw>
          </a:effectLst>
        </p:spPr>
        <p:txBody>
          <a:bodyPr anchorCtr="0" anchor="b" bIns="91425" lIns="91425" spcFirstLastPara="1" rIns="91425" wrap="square" tIns="91425">
            <a:noAutofit/>
          </a:bodyPr>
          <a:lstStyle/>
          <a:p>
            <a:pPr indent="457200" lvl="0" marL="457200" rtl="0" algn="l">
              <a:spcBef>
                <a:spcPts val="0"/>
              </a:spcBef>
              <a:spcAft>
                <a:spcPts val="0"/>
              </a:spcAft>
              <a:buNone/>
            </a:pPr>
            <a:r>
              <a:rPr lang="zh-TW" sz="3600">
                <a:solidFill>
                  <a:srgbClr val="5B0F00"/>
                </a:solidFill>
              </a:rPr>
              <a:t>HEAVY VEHICLE SECURITY</a:t>
            </a:r>
            <a:endParaRPr sz="3600">
              <a:solidFill>
                <a:srgbClr val="5B0F00"/>
              </a:solidFill>
            </a:endParaRPr>
          </a:p>
        </p:txBody>
      </p:sp>
      <p:sp>
        <p:nvSpPr>
          <p:cNvPr id="67" name="Google Shape;67;p13"/>
          <p:cNvSpPr txBox="1"/>
          <p:nvPr>
            <p:ph idx="1" type="subTitle"/>
          </p:nvPr>
        </p:nvSpPr>
        <p:spPr>
          <a:xfrm>
            <a:off x="311700" y="1334575"/>
            <a:ext cx="6133200" cy="3342900"/>
          </a:xfrm>
          <a:prstGeom prst="rect">
            <a:avLst/>
          </a:prstGeom>
          <a:effectLst>
            <a:outerShdw blurRad="57150" rotWithShape="0" algn="bl" dir="5400000" dist="19050">
              <a:srgbClr val="4A86E8"/>
            </a:outerShdw>
          </a:effectLst>
        </p:spPr>
        <p:txBody>
          <a:bodyPr anchorCtr="0" anchor="t" bIns="91425" lIns="91425" spcFirstLastPara="1" rIns="91425" wrap="square" tIns="91425">
            <a:noAutofit/>
          </a:bodyPr>
          <a:lstStyle/>
          <a:p>
            <a:pPr indent="457200" lvl="0" marL="1828800" rtl="0" algn="l">
              <a:spcBef>
                <a:spcPts val="0"/>
              </a:spcBef>
              <a:spcAft>
                <a:spcPts val="0"/>
              </a:spcAft>
              <a:buNone/>
            </a:pPr>
            <a:r>
              <a:rPr lang="zh-TW" sz="1400">
                <a:solidFill>
                  <a:schemeClr val="dk1"/>
                </a:solidFill>
              </a:rPr>
              <a:t>Web Authorization :</a:t>
            </a:r>
            <a:endParaRPr sz="1400">
              <a:solidFill>
                <a:schemeClr val="dk1"/>
              </a:solidFill>
            </a:endParaRPr>
          </a:p>
          <a:p>
            <a:pPr indent="457200" lvl="0" marL="1828800" rtl="0" algn="l">
              <a:spcBef>
                <a:spcPts val="0"/>
              </a:spcBef>
              <a:spcAft>
                <a:spcPts val="0"/>
              </a:spcAft>
              <a:buNone/>
            </a:pPr>
            <a:r>
              <a:t/>
            </a:r>
            <a:endParaRPr sz="1400">
              <a:solidFill>
                <a:schemeClr val="dk1"/>
              </a:solidFill>
            </a:endParaRPr>
          </a:p>
          <a:p>
            <a:pPr indent="0" lvl="0" marL="2286000" rtl="0" algn="l">
              <a:spcBef>
                <a:spcPts val="0"/>
              </a:spcBef>
              <a:spcAft>
                <a:spcPts val="0"/>
              </a:spcAft>
              <a:buNone/>
            </a:pPr>
            <a:r>
              <a:rPr lang="zh-TW" sz="1400">
                <a:solidFill>
                  <a:srgbClr val="000000"/>
                </a:solidFill>
              </a:rPr>
              <a:t>  </a:t>
            </a:r>
            <a:r>
              <a:rPr lang="zh-TW" sz="1400">
                <a:solidFill>
                  <a:srgbClr val="000000"/>
                </a:solidFill>
              </a:rPr>
              <a:t>i)  Yan Wang</a:t>
            </a:r>
            <a:endParaRPr sz="1400">
              <a:solidFill>
                <a:srgbClr val="000000"/>
              </a:solidFill>
            </a:endParaRPr>
          </a:p>
          <a:p>
            <a:pPr indent="0" lvl="0" marL="2286000" rtl="0" algn="l">
              <a:spcBef>
                <a:spcPts val="0"/>
              </a:spcBef>
              <a:spcAft>
                <a:spcPts val="0"/>
              </a:spcAft>
              <a:buNone/>
            </a:pPr>
            <a:r>
              <a:rPr lang="zh-TW" sz="1400">
                <a:solidFill>
                  <a:srgbClr val="000000"/>
                </a:solidFill>
              </a:rPr>
              <a:t>  ii)  Subramaniam Ramanathan Murugappan</a:t>
            </a:r>
            <a:endParaRPr sz="1400">
              <a:solidFill>
                <a:srgbClr val="000000"/>
              </a:solidFill>
            </a:endParaRPr>
          </a:p>
          <a:p>
            <a:pPr indent="457200" lvl="0" marL="1828800" rtl="0" algn="l">
              <a:spcBef>
                <a:spcPts val="0"/>
              </a:spcBef>
              <a:spcAft>
                <a:spcPts val="0"/>
              </a:spcAft>
              <a:buNone/>
            </a:pPr>
            <a:r>
              <a:rPr lang="zh-TW" sz="1400">
                <a:solidFill>
                  <a:srgbClr val="000000"/>
                </a:solidFill>
              </a:rPr>
              <a:t>  iii) Saptarshi Chatterjee</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68" name="Google Shape;68;p13"/>
          <p:cNvSpPr txBox="1"/>
          <p:nvPr/>
        </p:nvSpPr>
        <p:spPr>
          <a:xfrm>
            <a:off x="6537825" y="1425300"/>
            <a:ext cx="2308500" cy="1487400"/>
          </a:xfrm>
          <a:prstGeom prst="rect">
            <a:avLst/>
          </a:prstGeom>
          <a:noFill/>
          <a:ln>
            <a:noFill/>
          </a:ln>
          <a:effectLst>
            <a:outerShdw blurRad="57150" rotWithShape="0" algn="bl" dir="5400000" dist="19050">
              <a:srgbClr val="4A86E8"/>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zh-TW"/>
              <a:t>Virtualization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  i)   Mu-An Liang</a:t>
            </a:r>
            <a:endParaRPr/>
          </a:p>
          <a:p>
            <a:pPr indent="0" lvl="0" marL="0" rtl="0" algn="l">
              <a:spcBef>
                <a:spcPts val="0"/>
              </a:spcBef>
              <a:spcAft>
                <a:spcPts val="0"/>
              </a:spcAft>
              <a:buNone/>
            </a:pPr>
            <a:r>
              <a:rPr lang="zh-TW"/>
              <a:t>  ii)  Ting- Chang Yu</a:t>
            </a:r>
            <a:endParaRPr/>
          </a:p>
          <a:p>
            <a:pPr indent="0" lvl="0" marL="0" rtl="0" algn="l">
              <a:spcBef>
                <a:spcPts val="0"/>
              </a:spcBef>
              <a:spcAft>
                <a:spcPts val="0"/>
              </a:spcAft>
              <a:buNone/>
            </a:pPr>
            <a:r>
              <a:rPr lang="zh-TW"/>
              <a:t>  iii)  Aniruddha Malkar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30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Website</a:t>
            </a:r>
            <a:endParaRPr/>
          </a:p>
        </p:txBody>
      </p:sp>
      <p:pic>
        <p:nvPicPr>
          <p:cNvPr id="124" name="Google Shape;124;p22"/>
          <p:cNvPicPr preferRelativeResize="0"/>
          <p:nvPr/>
        </p:nvPicPr>
        <p:blipFill>
          <a:blip r:embed="rId3">
            <a:alphaModFix/>
          </a:blip>
          <a:stretch>
            <a:fillRect/>
          </a:stretch>
        </p:blipFill>
        <p:spPr>
          <a:xfrm>
            <a:off x="152400" y="1290725"/>
            <a:ext cx="8839198" cy="2819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Website</a:t>
            </a:r>
            <a:endParaRPr/>
          </a:p>
        </p:txBody>
      </p:sp>
      <p:sp>
        <p:nvSpPr>
          <p:cNvPr id="130" name="Google Shape;130;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5.   Security of the link</a:t>
            </a:r>
            <a:endParaRPr/>
          </a:p>
          <a:p>
            <a:pPr indent="-342900" lvl="0" marL="914400" rtl="0" algn="l">
              <a:spcBef>
                <a:spcPts val="1600"/>
              </a:spcBef>
              <a:spcAft>
                <a:spcPts val="0"/>
              </a:spcAft>
              <a:buSzPts val="1800"/>
              <a:buChar char="●"/>
            </a:pPr>
            <a:r>
              <a:rPr lang="zh-TW"/>
              <a:t>The access/timeout token</a:t>
            </a:r>
            <a:endParaRPr/>
          </a:p>
          <a:p>
            <a:pPr indent="-317500" lvl="1" marL="1371600" rtl="0" algn="l">
              <a:spcBef>
                <a:spcPts val="0"/>
              </a:spcBef>
              <a:spcAft>
                <a:spcPts val="0"/>
              </a:spcAft>
              <a:buSzPts val="1400"/>
              <a:buChar char="○"/>
            </a:pPr>
            <a:r>
              <a:rPr lang="zh-TW"/>
              <a:t>Times out</a:t>
            </a:r>
            <a:r>
              <a:rPr lang="zh-TW"/>
              <a:t> after 30 minutes</a:t>
            </a:r>
            <a:endParaRPr/>
          </a:p>
          <a:p>
            <a:pPr indent="-342900" lvl="0" marL="914400" rtl="0" algn="l">
              <a:spcBef>
                <a:spcPts val="0"/>
              </a:spcBef>
              <a:spcAft>
                <a:spcPts val="0"/>
              </a:spcAft>
              <a:buSzPts val="1800"/>
              <a:buChar char="●"/>
            </a:pPr>
            <a:r>
              <a:rPr lang="zh-TW"/>
              <a:t>The user identification</a:t>
            </a:r>
            <a:endParaRPr/>
          </a:p>
          <a:p>
            <a:pPr indent="-317500" lvl="1" marL="1371600" rtl="0" algn="l">
              <a:spcBef>
                <a:spcPts val="0"/>
              </a:spcBef>
              <a:spcAft>
                <a:spcPts val="0"/>
              </a:spcAft>
              <a:buSzPts val="1400"/>
              <a:buChar char="○"/>
            </a:pPr>
            <a:r>
              <a:rPr lang="zh-TW"/>
              <a:t>If user is not logged in at the time they clicked the link, redirect to login.</a:t>
            </a:r>
            <a:endParaRPr/>
          </a:p>
          <a:p>
            <a:pPr indent="0" lvl="0" marL="0" rtl="0" algn="l">
              <a:spcBef>
                <a:spcPts val="1600"/>
              </a:spcBef>
              <a:spcAft>
                <a:spcPts val="0"/>
              </a:spcAft>
              <a:buNone/>
            </a:pPr>
            <a:r>
              <a:rPr lang="zh-TW"/>
              <a:t>6.  Log in and confirm the information</a:t>
            </a:r>
            <a:endParaRPr/>
          </a:p>
          <a:p>
            <a:pPr indent="-342900" lvl="0" marL="914400" rtl="0" algn="l">
              <a:spcBef>
                <a:spcPts val="1600"/>
              </a:spcBef>
              <a:spcAft>
                <a:spcPts val="0"/>
              </a:spcAft>
              <a:buSzPts val="1800"/>
              <a:buChar char="●"/>
            </a:pPr>
            <a:r>
              <a:rPr lang="zh-TW"/>
              <a:t>If credentials are authorized, display SSH &amp; VPN details for the components to user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2316775" y="1855725"/>
            <a:ext cx="5703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a:t>
            </a:r>
            <a:r>
              <a:rPr lang="zh-TW"/>
              <a:t>irtualization Environment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231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we need a real time physical testbed than a simulator?</a:t>
            </a:r>
            <a:endParaRPr/>
          </a:p>
        </p:txBody>
      </p:sp>
      <p:sp>
        <p:nvSpPr>
          <p:cNvPr id="141" name="Google Shape;141;p25"/>
          <p:cNvSpPr txBox="1"/>
          <p:nvPr>
            <p:ph idx="1" type="body"/>
          </p:nvPr>
        </p:nvSpPr>
        <p:spPr>
          <a:xfrm>
            <a:off x="311700" y="1474100"/>
            <a:ext cx="4435500" cy="34080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zh-TW" sz="1400"/>
              <a:t>Cyber physical systems are complex systems that controls physical parameters in system/ plant. </a:t>
            </a:r>
            <a:endParaRPr sz="1400"/>
          </a:p>
          <a:p>
            <a:pPr indent="-342900" lvl="0" marL="457200" rtl="0" algn="just">
              <a:spcBef>
                <a:spcPts val="0"/>
              </a:spcBef>
              <a:spcAft>
                <a:spcPts val="0"/>
              </a:spcAft>
              <a:buSzPts val="1800"/>
              <a:buChar char="●"/>
            </a:pPr>
            <a:r>
              <a:rPr lang="zh-TW" sz="1400"/>
              <a:t>For comprehensive monitor &amp; control they require complex interaction between each other </a:t>
            </a:r>
            <a:endParaRPr sz="1400"/>
          </a:p>
          <a:p>
            <a:pPr indent="-342900" lvl="0" marL="457200" rtl="0" algn="just">
              <a:spcBef>
                <a:spcPts val="0"/>
              </a:spcBef>
              <a:spcAft>
                <a:spcPts val="0"/>
              </a:spcAft>
              <a:buSzPts val="1800"/>
              <a:buChar char="●"/>
            </a:pPr>
            <a:r>
              <a:rPr lang="zh-TW" sz="1400"/>
              <a:t>Simulator don’t produce accurate results as the real time operation and result are hard to predict.</a:t>
            </a:r>
            <a:endParaRPr sz="1400"/>
          </a:p>
          <a:p>
            <a:pPr indent="-342900" lvl="0" marL="457200" rtl="0" algn="just">
              <a:spcBef>
                <a:spcPts val="0"/>
              </a:spcBef>
              <a:spcAft>
                <a:spcPts val="0"/>
              </a:spcAft>
              <a:buSzPts val="1800"/>
              <a:buChar char="●"/>
            </a:pPr>
            <a:r>
              <a:rPr lang="zh-TW" sz="1400"/>
              <a:t>To test the heavy vehicle security accurately we need an accurate physical real time cyber physical testbed.</a:t>
            </a:r>
            <a:br>
              <a:rPr lang="zh-TW"/>
            </a:br>
            <a:endParaRPr/>
          </a:p>
        </p:txBody>
      </p:sp>
      <p:pic>
        <p:nvPicPr>
          <p:cNvPr id="142" name="Google Shape;142;p25"/>
          <p:cNvPicPr preferRelativeResize="0"/>
          <p:nvPr/>
        </p:nvPicPr>
        <p:blipFill>
          <a:blip r:embed="rId3">
            <a:alphaModFix/>
          </a:blip>
          <a:stretch>
            <a:fillRect/>
          </a:stretch>
        </p:blipFill>
        <p:spPr>
          <a:xfrm>
            <a:off x="4875825" y="1637675"/>
            <a:ext cx="4086225" cy="300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we need an Open source testbed?</a:t>
            </a:r>
            <a:endParaRPr/>
          </a:p>
        </p:txBody>
      </p:sp>
      <p:sp>
        <p:nvSpPr>
          <p:cNvPr id="148" name="Google Shape;148;p26"/>
          <p:cNvSpPr txBox="1"/>
          <p:nvPr>
            <p:ph idx="1" type="body"/>
          </p:nvPr>
        </p:nvSpPr>
        <p:spPr>
          <a:xfrm>
            <a:off x="311700" y="1266325"/>
            <a:ext cx="4760400" cy="3568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The Deter lab project has changed the way of looking towards testbed</a:t>
            </a:r>
            <a:endParaRPr sz="1400"/>
          </a:p>
          <a:p>
            <a:pPr indent="-317500" lvl="0" marL="457200" rtl="0" algn="just">
              <a:spcBef>
                <a:spcPts val="0"/>
              </a:spcBef>
              <a:spcAft>
                <a:spcPts val="0"/>
              </a:spcAft>
              <a:buSzPts val="1400"/>
              <a:buChar char="●"/>
            </a:pPr>
            <a:r>
              <a:rPr lang="zh-TW" sz="1400"/>
              <a:t>Deter lab is a open source electronic testbed allow users to test computer/internet attacks and allow users to test their solution</a:t>
            </a:r>
            <a:endParaRPr sz="1400"/>
          </a:p>
          <a:p>
            <a:pPr indent="-317500" lvl="0" marL="457200" rtl="0" algn="just">
              <a:spcBef>
                <a:spcPts val="0"/>
              </a:spcBef>
              <a:spcAft>
                <a:spcPts val="0"/>
              </a:spcAft>
              <a:buSzPts val="1400"/>
              <a:buChar char="●"/>
            </a:pPr>
            <a:r>
              <a:rPr lang="zh-TW" sz="1400"/>
              <a:t>Deter run all the experiments simultaneously into testbed</a:t>
            </a:r>
            <a:endParaRPr sz="1400"/>
          </a:p>
          <a:p>
            <a:pPr indent="-317500" lvl="0" marL="457200" rtl="0" algn="just">
              <a:spcBef>
                <a:spcPts val="0"/>
              </a:spcBef>
              <a:spcAft>
                <a:spcPts val="0"/>
              </a:spcAft>
              <a:buSzPts val="1400"/>
              <a:buChar char="●"/>
            </a:pPr>
            <a:r>
              <a:rPr lang="zh-TW" sz="1400"/>
              <a:t>But the Deter don’t have any facility to test heavy vehicle security</a:t>
            </a:r>
            <a:endParaRPr sz="1400"/>
          </a:p>
          <a:p>
            <a:pPr indent="-317500" lvl="0" marL="457200" rtl="0" algn="just">
              <a:spcBef>
                <a:spcPts val="0"/>
              </a:spcBef>
              <a:spcAft>
                <a:spcPts val="0"/>
              </a:spcAft>
              <a:buSzPts val="1400"/>
              <a:buChar char="●"/>
            </a:pPr>
            <a:r>
              <a:rPr lang="zh-TW" sz="1400"/>
              <a:t>The heavy vehicle security is getting more sensitive and vulnerable now. There is a high requirement of Open source cyber physical testbed that allows users to parallelly access the different models of heavy vehicles.</a:t>
            </a:r>
            <a:endParaRPr sz="1400"/>
          </a:p>
        </p:txBody>
      </p:sp>
      <p:pic>
        <p:nvPicPr>
          <p:cNvPr id="149" name="Google Shape;149;p26"/>
          <p:cNvPicPr preferRelativeResize="0"/>
          <p:nvPr/>
        </p:nvPicPr>
        <p:blipFill>
          <a:blip r:embed="rId3">
            <a:alphaModFix/>
          </a:blip>
          <a:stretch>
            <a:fillRect/>
          </a:stretch>
        </p:blipFill>
        <p:spPr>
          <a:xfrm>
            <a:off x="5216575" y="1368225"/>
            <a:ext cx="3767100" cy="3402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is the problem of creating Deter like testbed?</a:t>
            </a:r>
            <a:endParaRPr/>
          </a:p>
        </p:txBody>
      </p:sp>
      <p:sp>
        <p:nvSpPr>
          <p:cNvPr id="155" name="Google Shape;155;p27"/>
          <p:cNvSpPr txBox="1"/>
          <p:nvPr>
            <p:ph idx="1" type="body"/>
          </p:nvPr>
        </p:nvSpPr>
        <p:spPr>
          <a:xfrm>
            <a:off x="311700" y="1266325"/>
            <a:ext cx="4625700" cy="3766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Problem 1:</a:t>
            </a:r>
            <a:br>
              <a:rPr lang="zh-TW" sz="1400"/>
            </a:br>
            <a:r>
              <a:rPr lang="zh-TW" sz="1400"/>
              <a:t>The Deter lab allow users to access the testbed through SSH like of the computer node inside the testbed created for the user.</a:t>
            </a:r>
            <a:endParaRPr sz="1400"/>
          </a:p>
          <a:p>
            <a:pPr indent="-317500" lvl="0" marL="457200" rtl="0" algn="just">
              <a:spcBef>
                <a:spcPts val="0"/>
              </a:spcBef>
              <a:spcAft>
                <a:spcPts val="0"/>
              </a:spcAft>
              <a:buSzPts val="1400"/>
              <a:buChar char="●"/>
            </a:pPr>
            <a:r>
              <a:rPr lang="zh-TW" sz="1400"/>
              <a:t>But such access can’t be provided in Heavy Vehicle testbed due to two reasons: 1) The node inside the testbeds are ECUs and ECUs can’t handle normal commuting operations. 2) Even getting such SSH access won’t provide users a comprehensive analysis. </a:t>
            </a:r>
            <a:endParaRPr sz="1400"/>
          </a:p>
          <a:p>
            <a:pPr indent="-317500" lvl="0" marL="457200" rtl="0" algn="just">
              <a:spcBef>
                <a:spcPts val="0"/>
              </a:spcBef>
              <a:spcAft>
                <a:spcPts val="0"/>
              </a:spcAft>
              <a:buSzPts val="1400"/>
              <a:buChar char="●"/>
            </a:pPr>
            <a:r>
              <a:rPr lang="zh-TW" sz="1400"/>
              <a:t>The Heavy vehicle testbed is a cyber physical testbed requires extraordinary security</a:t>
            </a:r>
            <a:endParaRPr sz="1400"/>
          </a:p>
          <a:p>
            <a:pPr indent="-317500" lvl="0" marL="457200" rtl="0" algn="just">
              <a:spcBef>
                <a:spcPts val="0"/>
              </a:spcBef>
              <a:spcAft>
                <a:spcPts val="0"/>
              </a:spcAft>
              <a:buSzPts val="1400"/>
              <a:buChar char="●"/>
            </a:pPr>
            <a:r>
              <a:rPr lang="zh-TW" sz="1400"/>
              <a:t>We can allow users to access the testbed from their computer. It may harm users’, testbed and vehicle manufacturers security.</a:t>
            </a:r>
            <a:br>
              <a:rPr lang="zh-TW" sz="1400"/>
            </a:br>
            <a:endParaRPr sz="1400"/>
          </a:p>
        </p:txBody>
      </p:sp>
      <p:pic>
        <p:nvPicPr>
          <p:cNvPr id="156" name="Google Shape;156;p27"/>
          <p:cNvPicPr preferRelativeResize="0"/>
          <p:nvPr/>
        </p:nvPicPr>
        <p:blipFill>
          <a:blip r:embed="rId3">
            <a:alphaModFix/>
          </a:blip>
          <a:stretch>
            <a:fillRect/>
          </a:stretch>
        </p:blipFill>
        <p:spPr>
          <a:xfrm>
            <a:off x="5081875" y="1423700"/>
            <a:ext cx="3901800" cy="32742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is the problem of creating Deter like testbed?</a:t>
            </a:r>
            <a:endParaRPr/>
          </a:p>
        </p:txBody>
      </p:sp>
      <p:sp>
        <p:nvSpPr>
          <p:cNvPr id="162" name="Google Shape;162;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Problem 2:</a:t>
            </a:r>
            <a:endParaRPr/>
          </a:p>
          <a:p>
            <a:pPr indent="-342900" lvl="0" marL="457200" rtl="0" algn="just">
              <a:spcBef>
                <a:spcPts val="0"/>
              </a:spcBef>
              <a:spcAft>
                <a:spcPts val="0"/>
              </a:spcAft>
              <a:buSzPts val="1800"/>
              <a:buChar char="●"/>
            </a:pPr>
            <a:r>
              <a:rPr lang="zh-TW"/>
              <a:t>The Heavy vehicle testbed is a cyber physical testbed requires extraordinary security.</a:t>
            </a:r>
            <a:br>
              <a:rPr lang="zh-TW"/>
            </a:b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we solved first problem?</a:t>
            </a:r>
            <a:endParaRPr/>
          </a:p>
        </p:txBody>
      </p:sp>
      <p:sp>
        <p:nvSpPr>
          <p:cNvPr id="168" name="Google Shape;168;p29"/>
          <p:cNvSpPr txBox="1"/>
          <p:nvPr>
            <p:ph idx="1" type="body"/>
          </p:nvPr>
        </p:nvSpPr>
        <p:spPr>
          <a:xfrm>
            <a:off x="311700" y="1266325"/>
            <a:ext cx="37380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Virtualization environment has solved many problems including this</a:t>
            </a:r>
            <a:endParaRPr sz="1400"/>
          </a:p>
          <a:p>
            <a:pPr indent="-317500" lvl="0" marL="457200" rtl="0" algn="just">
              <a:spcBef>
                <a:spcPts val="0"/>
              </a:spcBef>
              <a:spcAft>
                <a:spcPts val="0"/>
              </a:spcAft>
              <a:buSzPts val="1400"/>
              <a:buChar char="●"/>
            </a:pPr>
            <a:r>
              <a:rPr lang="zh-TW" sz="1400"/>
              <a:t>The Virtualization environment allow us to create the VM, deploy VM.</a:t>
            </a:r>
            <a:endParaRPr sz="1400"/>
          </a:p>
          <a:p>
            <a:pPr indent="-317500" lvl="0" marL="457200" rtl="0" algn="just">
              <a:spcBef>
                <a:spcPts val="0"/>
              </a:spcBef>
              <a:spcAft>
                <a:spcPts val="0"/>
              </a:spcAft>
              <a:buSzPts val="1400"/>
              <a:buChar char="●"/>
            </a:pPr>
            <a:r>
              <a:rPr lang="zh-TW" sz="1400"/>
              <a:t>We connect the physical testbed with the virtualization environment. Where we provide access to the users through the VM that is directly connected with the physical testbed.</a:t>
            </a:r>
            <a:endParaRPr sz="1400"/>
          </a:p>
          <a:p>
            <a:pPr indent="-317500" lvl="0" marL="457200" rtl="0" algn="just">
              <a:spcBef>
                <a:spcPts val="0"/>
              </a:spcBef>
              <a:spcAft>
                <a:spcPts val="0"/>
              </a:spcAft>
              <a:buSzPts val="1400"/>
              <a:buChar char="●"/>
            </a:pPr>
            <a:r>
              <a:rPr lang="zh-TW" sz="1400"/>
              <a:t>Virtualization environment solves two problems:</a:t>
            </a:r>
            <a:br>
              <a:rPr lang="zh-TW" sz="1400"/>
            </a:br>
            <a:r>
              <a:rPr lang="zh-TW" sz="1400"/>
              <a:t>1)  Parallel access to the testbed</a:t>
            </a:r>
            <a:br>
              <a:rPr lang="zh-TW" sz="1400"/>
            </a:br>
            <a:r>
              <a:rPr lang="zh-TW" sz="1400"/>
              <a:t>2)  Security issue in problem 1</a:t>
            </a:r>
            <a:br>
              <a:rPr lang="zh-TW" sz="1400"/>
            </a:br>
            <a:endParaRPr sz="1400"/>
          </a:p>
        </p:txBody>
      </p:sp>
      <p:pic>
        <p:nvPicPr>
          <p:cNvPr id="169" name="Google Shape;169;p29"/>
          <p:cNvPicPr preferRelativeResize="0"/>
          <p:nvPr/>
        </p:nvPicPr>
        <p:blipFill>
          <a:blip r:embed="rId3">
            <a:alphaModFix/>
          </a:blip>
          <a:stretch>
            <a:fillRect/>
          </a:stretch>
        </p:blipFill>
        <p:spPr>
          <a:xfrm>
            <a:off x="4286650" y="1447475"/>
            <a:ext cx="4712875" cy="2649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I set virtualization environment?</a:t>
            </a:r>
            <a:endParaRPr/>
          </a:p>
        </p:txBody>
      </p:sp>
      <p:sp>
        <p:nvSpPr>
          <p:cNvPr id="175" name="Google Shape;175;p30"/>
          <p:cNvSpPr txBox="1"/>
          <p:nvPr>
            <p:ph idx="1" type="body"/>
          </p:nvPr>
        </p:nvSpPr>
        <p:spPr>
          <a:xfrm>
            <a:off x="311700" y="1274250"/>
            <a:ext cx="38412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ProxMox is an open source environment that allowed me to create virtualization environment.</a:t>
            </a:r>
            <a:endParaRPr sz="1400"/>
          </a:p>
          <a:p>
            <a:pPr indent="-317500" lvl="0" marL="457200" rtl="0" algn="just">
              <a:spcBef>
                <a:spcPts val="0"/>
              </a:spcBef>
              <a:spcAft>
                <a:spcPts val="0"/>
              </a:spcAft>
              <a:buSzPts val="1400"/>
              <a:buChar char="●"/>
            </a:pPr>
            <a:r>
              <a:rPr lang="zh-TW" sz="1400"/>
              <a:t>We installed customized Ubuntu OS for VMs and provided access through the VM.</a:t>
            </a:r>
            <a:endParaRPr sz="1400"/>
          </a:p>
          <a:p>
            <a:pPr indent="0" lvl="0" marL="457200" rtl="0" algn="just">
              <a:spcBef>
                <a:spcPts val="1600"/>
              </a:spcBef>
              <a:spcAft>
                <a:spcPts val="1600"/>
              </a:spcAft>
              <a:buNone/>
            </a:pPr>
            <a:br>
              <a:rPr lang="zh-TW" sz="1400"/>
            </a:br>
            <a:endParaRPr sz="1400"/>
          </a:p>
        </p:txBody>
      </p:sp>
      <p:pic>
        <p:nvPicPr>
          <p:cNvPr id="176" name="Google Shape;176;p30"/>
          <p:cNvPicPr preferRelativeResize="0"/>
          <p:nvPr/>
        </p:nvPicPr>
        <p:blipFill>
          <a:blip r:embed="rId3">
            <a:alphaModFix/>
          </a:blip>
          <a:stretch>
            <a:fillRect/>
          </a:stretch>
        </p:blipFill>
        <p:spPr>
          <a:xfrm>
            <a:off x="4503425" y="1152425"/>
            <a:ext cx="4390648" cy="330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I set virtualization environment?</a:t>
            </a:r>
            <a:endParaRPr/>
          </a:p>
        </p:txBody>
      </p:sp>
      <p:sp>
        <p:nvSpPr>
          <p:cNvPr id="182" name="Google Shape;182;p31"/>
          <p:cNvSpPr txBox="1"/>
          <p:nvPr>
            <p:ph idx="1" type="body"/>
          </p:nvPr>
        </p:nvSpPr>
        <p:spPr>
          <a:xfrm>
            <a:off x="311700" y="1282175"/>
            <a:ext cx="83109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For better availability I used RAID 50 technique that sustains the disk failures. </a:t>
            </a:r>
            <a:endParaRPr/>
          </a:p>
        </p:txBody>
      </p:sp>
      <p:pic>
        <p:nvPicPr>
          <p:cNvPr id="183" name="Google Shape;183;p31"/>
          <p:cNvPicPr preferRelativeResize="0"/>
          <p:nvPr/>
        </p:nvPicPr>
        <p:blipFill>
          <a:blip r:embed="rId3">
            <a:alphaModFix/>
          </a:blip>
          <a:stretch>
            <a:fillRect/>
          </a:stretch>
        </p:blipFill>
        <p:spPr>
          <a:xfrm>
            <a:off x="1317450" y="2033950"/>
            <a:ext cx="7017825" cy="238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  CONTENTS</a:t>
            </a:r>
            <a:endParaRPr/>
          </a:p>
        </p:txBody>
      </p:sp>
      <p:sp>
        <p:nvSpPr>
          <p:cNvPr id="74" name="Google Shape;74;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Introduction</a:t>
            </a:r>
            <a:endParaRPr/>
          </a:p>
          <a:p>
            <a:pPr indent="-317500" lvl="1" marL="914400" rtl="0" algn="l">
              <a:spcBef>
                <a:spcPts val="0"/>
              </a:spcBef>
              <a:spcAft>
                <a:spcPts val="0"/>
              </a:spcAft>
              <a:buSzPts val="1400"/>
              <a:buChar char="○"/>
            </a:pPr>
            <a:r>
              <a:rPr lang="zh-TW"/>
              <a:t>Why Heavy Vehicles</a:t>
            </a:r>
            <a:endParaRPr/>
          </a:p>
          <a:p>
            <a:pPr indent="-317500" lvl="1" marL="914400" rtl="0" algn="l">
              <a:spcBef>
                <a:spcPts val="0"/>
              </a:spcBef>
              <a:spcAft>
                <a:spcPts val="0"/>
              </a:spcAft>
              <a:buSzPts val="1400"/>
              <a:buChar char="○"/>
            </a:pPr>
            <a:r>
              <a:rPr lang="zh-TW"/>
              <a:t>Penj1939</a:t>
            </a:r>
            <a:endParaRPr/>
          </a:p>
          <a:p>
            <a:pPr indent="-342900" lvl="0" marL="457200" rtl="0" algn="l">
              <a:spcBef>
                <a:spcPts val="0"/>
              </a:spcBef>
              <a:spcAft>
                <a:spcPts val="0"/>
              </a:spcAft>
              <a:buSzPts val="1800"/>
              <a:buChar char="●"/>
            </a:pPr>
            <a:r>
              <a:rPr lang="zh-TW"/>
              <a:t>Website</a:t>
            </a:r>
            <a:endParaRPr/>
          </a:p>
          <a:p>
            <a:pPr indent="-317500" lvl="1" marL="914400" rtl="0" algn="l">
              <a:spcBef>
                <a:spcPts val="0"/>
              </a:spcBef>
              <a:spcAft>
                <a:spcPts val="0"/>
              </a:spcAft>
              <a:buSzPts val="1400"/>
              <a:buChar char="○"/>
            </a:pPr>
            <a:r>
              <a:rPr lang="zh-TW"/>
              <a:t>Request and Response</a:t>
            </a:r>
            <a:endParaRPr/>
          </a:p>
          <a:p>
            <a:pPr indent="-317500" lvl="1" marL="914400" rtl="0" algn="l">
              <a:spcBef>
                <a:spcPts val="0"/>
              </a:spcBef>
              <a:spcAft>
                <a:spcPts val="0"/>
              </a:spcAft>
              <a:buSzPts val="1400"/>
              <a:buChar char="○"/>
            </a:pPr>
            <a:r>
              <a:rPr lang="zh-TW"/>
              <a:t>SSH and VPN Post Authorization</a:t>
            </a:r>
            <a:endParaRPr/>
          </a:p>
          <a:p>
            <a:pPr indent="-342900" lvl="0" marL="457200" rtl="0" algn="l">
              <a:spcBef>
                <a:spcPts val="0"/>
              </a:spcBef>
              <a:spcAft>
                <a:spcPts val="0"/>
              </a:spcAft>
              <a:buSzPts val="1800"/>
              <a:buChar char="●"/>
            </a:pPr>
            <a:r>
              <a:rPr lang="zh-TW"/>
              <a:t>OS</a:t>
            </a:r>
            <a:endParaRPr/>
          </a:p>
          <a:p>
            <a:pPr indent="-342900" lvl="0" marL="457200" rtl="0" algn="l">
              <a:spcBef>
                <a:spcPts val="0"/>
              </a:spcBef>
              <a:spcAft>
                <a:spcPts val="0"/>
              </a:spcAft>
              <a:buSzPts val="1800"/>
              <a:buChar char="●"/>
            </a:pPr>
            <a:r>
              <a:rPr lang="zh-TW"/>
              <a:t>Conclusion</a:t>
            </a:r>
            <a:endParaRPr/>
          </a:p>
          <a:p>
            <a:pPr indent="-342900" lvl="0" marL="457200" rtl="0" algn="l">
              <a:spcBef>
                <a:spcPts val="0"/>
              </a:spcBef>
              <a:spcAft>
                <a:spcPts val="0"/>
              </a:spcAft>
              <a:buSzPts val="1800"/>
              <a:buChar char="●"/>
            </a:pPr>
            <a:r>
              <a:rPr lang="zh-TW"/>
              <a:t>References</a:t>
            </a:r>
            <a:endParaRPr/>
          </a:p>
        </p:txBody>
      </p:sp>
      <p:sp>
        <p:nvSpPr>
          <p:cNvPr id="75" name="Google Shape;75;p14"/>
          <p:cNvSpPr txBox="1"/>
          <p:nvPr/>
        </p:nvSpPr>
        <p:spPr>
          <a:xfrm>
            <a:off x="4494325" y="1514750"/>
            <a:ext cx="3945000" cy="23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14"/>
          <p:cNvPicPr preferRelativeResize="0"/>
          <p:nvPr/>
        </p:nvPicPr>
        <p:blipFill>
          <a:blip r:embed="rId3">
            <a:alphaModFix/>
          </a:blip>
          <a:stretch>
            <a:fillRect/>
          </a:stretch>
        </p:blipFill>
        <p:spPr>
          <a:xfrm>
            <a:off x="4628100" y="1433174"/>
            <a:ext cx="4019301" cy="2661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else?</a:t>
            </a:r>
            <a:endParaRPr/>
          </a:p>
        </p:txBody>
      </p:sp>
      <p:sp>
        <p:nvSpPr>
          <p:cNvPr id="189" name="Google Shape;189;p32"/>
          <p:cNvSpPr txBox="1"/>
          <p:nvPr>
            <p:ph idx="1" type="body"/>
          </p:nvPr>
        </p:nvSpPr>
        <p:spPr>
          <a:xfrm>
            <a:off x="739675" y="1266325"/>
            <a:ext cx="7938600" cy="3302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zh-TW" sz="1400"/>
              <a:t>We need a communication socket that will send the converted CAN packets (in TCP form) to VM that allows users to monitor the CAN network.</a:t>
            </a:r>
            <a:endParaRPr sz="1400"/>
          </a:p>
          <a:p>
            <a:pPr indent="-317500" lvl="0" marL="457200" rtl="0" algn="just">
              <a:spcBef>
                <a:spcPts val="0"/>
              </a:spcBef>
              <a:spcAft>
                <a:spcPts val="0"/>
              </a:spcAft>
              <a:buSzPts val="1400"/>
              <a:buChar char="●"/>
            </a:pPr>
            <a:r>
              <a:rPr lang="zh-TW" sz="1400"/>
              <a:t>We need another socket that will transfer the converted CAN packets (in TCP form) from VM to testbed to allow user to implement the attack.</a:t>
            </a:r>
            <a:endParaRPr sz="1400"/>
          </a:p>
          <a:p>
            <a:pPr indent="-317500" lvl="0" marL="457200" rtl="0" algn="just">
              <a:spcBef>
                <a:spcPts val="0"/>
              </a:spcBef>
              <a:spcAft>
                <a:spcPts val="0"/>
              </a:spcAft>
              <a:buSzPts val="1400"/>
              <a:buChar char="●"/>
            </a:pPr>
            <a:r>
              <a:rPr lang="zh-TW" sz="1400"/>
              <a:t>Problem:</a:t>
            </a:r>
            <a:endParaRPr sz="1400"/>
          </a:p>
          <a:p>
            <a:pPr indent="-317500" lvl="0" marL="457200" rtl="0" algn="just">
              <a:spcBef>
                <a:spcPts val="0"/>
              </a:spcBef>
              <a:spcAft>
                <a:spcPts val="0"/>
              </a:spcAft>
              <a:buSzPts val="1400"/>
              <a:buChar char="●"/>
            </a:pPr>
            <a:r>
              <a:rPr lang="zh-TW" sz="1400"/>
              <a:t>Need two bidirectional continuous sockets that consumes lot of host resources causes translating program to </a:t>
            </a:r>
            <a:r>
              <a:rPr lang="zh-TW" sz="1400"/>
              <a:t>lose</a:t>
            </a:r>
            <a:r>
              <a:rPr lang="zh-TW" sz="1400"/>
              <a:t> some CAN packet.</a:t>
            </a:r>
            <a:endParaRPr sz="1400"/>
          </a:p>
          <a:p>
            <a:pPr indent="-317500" lvl="0" marL="457200" rtl="0" algn="just">
              <a:spcBef>
                <a:spcPts val="0"/>
              </a:spcBef>
              <a:spcAft>
                <a:spcPts val="0"/>
              </a:spcAft>
              <a:buSzPts val="1400"/>
              <a:buChar char="●"/>
            </a:pPr>
            <a:r>
              <a:rPr lang="zh-TW" sz="1400"/>
              <a:t>Solution:</a:t>
            </a:r>
            <a:endParaRPr sz="1400"/>
          </a:p>
          <a:p>
            <a:pPr indent="-317500" lvl="0" marL="457200" rtl="0" algn="just">
              <a:spcBef>
                <a:spcPts val="0"/>
              </a:spcBef>
              <a:spcAft>
                <a:spcPts val="0"/>
              </a:spcAft>
              <a:buSzPts val="1400"/>
              <a:buChar char="●"/>
            </a:pPr>
            <a:r>
              <a:rPr lang="zh-TW" sz="1400"/>
              <a:t>Used multiprocessing library of the Python that smartly uses the resources of the hosts and prevent </a:t>
            </a:r>
            <a:r>
              <a:rPr lang="zh-TW" sz="1400"/>
              <a:t>losing</a:t>
            </a:r>
            <a:r>
              <a:rPr lang="zh-TW" sz="1400"/>
              <a:t> CAN packets.</a:t>
            </a:r>
            <a:endParaRPr sz="1400"/>
          </a:p>
          <a:p>
            <a:pPr indent="0" lvl="0" marL="0" rtl="0" algn="just">
              <a:spcBef>
                <a:spcPts val="0"/>
              </a:spcBef>
              <a:spcAft>
                <a:spcPts val="160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Results: </a:t>
            </a:r>
            <a:endParaRPr/>
          </a:p>
        </p:txBody>
      </p:sp>
      <p:pic>
        <p:nvPicPr>
          <p:cNvPr id="195" name="Google Shape;195;p33"/>
          <p:cNvPicPr preferRelativeResize="0"/>
          <p:nvPr/>
        </p:nvPicPr>
        <p:blipFill>
          <a:blip r:embed="rId3">
            <a:alphaModFix/>
          </a:blip>
          <a:stretch>
            <a:fillRect/>
          </a:stretch>
        </p:blipFill>
        <p:spPr>
          <a:xfrm>
            <a:off x="4954525" y="1259600"/>
            <a:ext cx="3877776" cy="3796726"/>
          </a:xfrm>
          <a:prstGeom prst="rect">
            <a:avLst/>
          </a:prstGeom>
          <a:noFill/>
          <a:ln>
            <a:noFill/>
          </a:ln>
        </p:spPr>
      </p:pic>
      <p:sp>
        <p:nvSpPr>
          <p:cNvPr id="196" name="Google Shape;196;p33"/>
          <p:cNvSpPr txBox="1"/>
          <p:nvPr/>
        </p:nvSpPr>
        <p:spPr>
          <a:xfrm>
            <a:off x="4914675" y="780625"/>
            <a:ext cx="40890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t> CAN|                                             Data  </a:t>
            </a:r>
            <a:endParaRPr sz="1200"/>
          </a:p>
          <a:p>
            <a:pPr indent="0" lvl="0" marL="0" rtl="0" algn="l">
              <a:spcBef>
                <a:spcPts val="0"/>
              </a:spcBef>
              <a:spcAft>
                <a:spcPts val="0"/>
              </a:spcAft>
              <a:buNone/>
            </a:pPr>
            <a:r>
              <a:rPr lang="zh-TW" sz="1200"/>
              <a:t>name|      CAN ID    |length|B0- B1-B2-B3-B4-B5-B6-B7              |</a:t>
            </a:r>
            <a:endParaRPr sz="1200"/>
          </a:p>
        </p:txBody>
      </p:sp>
      <p:sp>
        <p:nvSpPr>
          <p:cNvPr id="197" name="Google Shape;197;p33"/>
          <p:cNvSpPr txBox="1"/>
          <p:nvPr>
            <p:ph type="title"/>
          </p:nvPr>
        </p:nvSpPr>
        <p:spPr>
          <a:xfrm>
            <a:off x="311700" y="1405800"/>
            <a:ext cx="4459200" cy="30957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2"/>
              </a:buClr>
              <a:buSzPts val="1400"/>
              <a:buFont typeface="Open Sans"/>
              <a:buChar char="●"/>
            </a:pPr>
            <a:r>
              <a:rPr b="0" lang="zh-TW" sz="1400">
                <a:solidFill>
                  <a:schemeClr val="dk2"/>
                </a:solidFill>
                <a:latin typeface="Open Sans"/>
                <a:ea typeface="Open Sans"/>
                <a:cs typeface="Open Sans"/>
                <a:sym typeface="Open Sans"/>
              </a:rPr>
              <a:t>We captured this result at VM ssh from the user.</a:t>
            </a:r>
            <a:endParaRPr b="0" sz="1400">
              <a:solidFill>
                <a:schemeClr val="dk2"/>
              </a:solidFill>
              <a:latin typeface="Open Sans"/>
              <a:ea typeface="Open Sans"/>
              <a:cs typeface="Open Sans"/>
              <a:sym typeface="Open Sans"/>
            </a:endParaRPr>
          </a:p>
          <a:p>
            <a:pPr indent="-317500" lvl="0" marL="457200" rtl="0" algn="just">
              <a:lnSpc>
                <a:spcPct val="115000"/>
              </a:lnSpc>
              <a:spcBef>
                <a:spcPts val="0"/>
              </a:spcBef>
              <a:spcAft>
                <a:spcPts val="0"/>
              </a:spcAft>
              <a:buClr>
                <a:schemeClr val="dk2"/>
              </a:buClr>
              <a:buSzPts val="1400"/>
              <a:buFont typeface="Open Sans"/>
              <a:buChar char="●"/>
            </a:pPr>
            <a:r>
              <a:rPr b="0" lang="zh-TW" sz="1400">
                <a:solidFill>
                  <a:schemeClr val="dk2"/>
                </a:solidFill>
                <a:latin typeface="Open Sans"/>
                <a:ea typeface="Open Sans"/>
                <a:cs typeface="Open Sans"/>
                <a:sym typeface="Open Sans"/>
              </a:rPr>
              <a:t>We are able to monitor the CAN messages flowing through CAN Network.</a:t>
            </a:r>
            <a:endParaRPr b="0" sz="14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Future Work</a:t>
            </a:r>
            <a:endParaRPr/>
          </a:p>
        </p:txBody>
      </p:sp>
      <p:sp>
        <p:nvSpPr>
          <p:cNvPr id="203" name="Google Shape;20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Solving problem 2 using the XACML, an attribute based access control.</a:t>
            </a:r>
            <a:br>
              <a:rPr lang="zh-TW"/>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292950" y="2218050"/>
            <a:ext cx="2558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CAN data filter</a:t>
            </a:r>
            <a:endParaRPr/>
          </a:p>
        </p:txBody>
      </p:sp>
      <p:sp>
        <p:nvSpPr>
          <p:cNvPr id="209" name="Google Shape;209;p35"/>
          <p:cNvSpPr txBox="1"/>
          <p:nvPr>
            <p:ph idx="1" type="body"/>
          </p:nvPr>
        </p:nvSpPr>
        <p:spPr>
          <a:xfrm>
            <a:off x="352800" y="3821675"/>
            <a:ext cx="8520600" cy="1124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a:t>Mu-An Liang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General Background</a:t>
            </a:r>
            <a:endParaRPr/>
          </a:p>
        </p:txBody>
      </p:sp>
      <p:sp>
        <p:nvSpPr>
          <p:cNvPr id="215" name="Google Shape;215;p36"/>
          <p:cNvSpPr txBox="1"/>
          <p:nvPr>
            <p:ph idx="1" type="body"/>
          </p:nvPr>
        </p:nvSpPr>
        <p:spPr>
          <a:xfrm>
            <a:off x="311700" y="1266325"/>
            <a:ext cx="8520600" cy="330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zh-TW" sz="1400"/>
              <a:t>General Situation: Most Vehicles use CAN bus J1939 to connect all ECUs.</a:t>
            </a:r>
            <a:br>
              <a:rPr lang="zh-TW" sz="1400"/>
            </a:br>
            <a:r>
              <a:rPr lang="zh-TW" sz="1400"/>
              <a:t>General Question: Heavy vehicles are vulnerable to malicious cyber attacks. How do we handle it?</a:t>
            </a:r>
            <a:br>
              <a:rPr lang="zh-TW" sz="1400"/>
            </a:br>
            <a:r>
              <a:rPr lang="zh-TW" sz="1400">
                <a:solidFill>
                  <a:srgbClr val="FF0000"/>
                </a:solidFill>
              </a:rPr>
              <a:t>General Answer:	</a:t>
            </a:r>
            <a:br>
              <a:rPr lang="zh-TW" sz="1400">
                <a:solidFill>
                  <a:srgbClr val="FF0000"/>
                </a:solidFill>
              </a:rPr>
            </a:br>
            <a:r>
              <a:rPr lang="zh-TW" sz="1400">
                <a:solidFill>
                  <a:srgbClr val="FF0000"/>
                </a:solidFill>
              </a:rPr>
              <a:t>PenJ1939 system is a way to collect automotive exploits and attack data, which can improve the security without testing on live vehicles or buying real vehicles. </a:t>
            </a:r>
            <a:br>
              <a:rPr lang="zh-TW" sz="1400"/>
            </a:br>
            <a:endParaRPr sz="1400"/>
          </a:p>
        </p:txBody>
      </p:sp>
      <p:pic>
        <p:nvPicPr>
          <p:cNvPr id="216" name="Google Shape;216;p36"/>
          <p:cNvPicPr preferRelativeResize="0"/>
          <p:nvPr/>
        </p:nvPicPr>
        <p:blipFill>
          <a:blip r:embed="rId3">
            <a:alphaModFix/>
          </a:blip>
          <a:stretch>
            <a:fillRect/>
          </a:stretch>
        </p:blipFill>
        <p:spPr>
          <a:xfrm>
            <a:off x="0" y="2601797"/>
            <a:ext cx="9144000" cy="25074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Let’s be more specific</a:t>
            </a:r>
            <a:endParaRPr/>
          </a:p>
        </p:txBody>
      </p:sp>
      <p:sp>
        <p:nvSpPr>
          <p:cNvPr id="222" name="Google Shape;222;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zh-TW" sz="1400">
                <a:solidFill>
                  <a:srgbClr val="000000"/>
                </a:solidFill>
                <a:latin typeface="Arial"/>
                <a:ea typeface="Arial"/>
                <a:cs typeface="Arial"/>
                <a:sym typeface="Arial"/>
              </a:rPr>
              <a:t>What will be a problem in the system?</a:t>
            </a:r>
            <a:endParaRPr sz="1400">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ts val="1100"/>
              <a:buFont typeface="Arial"/>
              <a:buNone/>
            </a:pPr>
            <a:r>
              <a:rPr lang="zh-TW" sz="1400">
                <a:solidFill>
                  <a:srgbClr val="000000"/>
                </a:solidFill>
                <a:latin typeface="Arial"/>
                <a:ea typeface="Arial"/>
                <a:cs typeface="Arial"/>
                <a:sym typeface="Arial"/>
              </a:rPr>
              <a:t>The risk of vender’s vehicle components.</a:t>
            </a:r>
            <a:endParaRPr sz="1400">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ts val="1100"/>
              <a:buFont typeface="Arial"/>
              <a:buNone/>
            </a:pPr>
            <a:r>
              <a:rPr lang="zh-TW" sz="1400">
                <a:solidFill>
                  <a:srgbClr val="000000"/>
                </a:solidFill>
                <a:latin typeface="Arial"/>
                <a:ea typeface="Arial"/>
                <a:cs typeface="Arial"/>
                <a:sym typeface="Arial"/>
              </a:rPr>
              <a:t>The users might destroy the vehicle components or steal some private information.</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23" name="Google Shape;223;p37"/>
          <p:cNvPicPr preferRelativeResize="0"/>
          <p:nvPr/>
        </p:nvPicPr>
        <p:blipFill>
          <a:blip r:embed="rId3">
            <a:alphaModFix/>
          </a:blip>
          <a:stretch>
            <a:fillRect/>
          </a:stretch>
        </p:blipFill>
        <p:spPr>
          <a:xfrm>
            <a:off x="0" y="2636047"/>
            <a:ext cx="9144000" cy="25074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Why we need CAN data filter?</a:t>
            </a:r>
            <a:endParaRPr/>
          </a:p>
        </p:txBody>
      </p:sp>
      <p:sp>
        <p:nvSpPr>
          <p:cNvPr id="229" name="Google Shape;229;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rgbClr val="000000"/>
              </a:buClr>
              <a:buSzPts val="1100"/>
              <a:buFont typeface="Arial"/>
              <a:buNone/>
            </a:pPr>
            <a:r>
              <a:rPr lang="zh-TW" sz="1400">
                <a:solidFill>
                  <a:srgbClr val="000000"/>
                </a:solidFill>
                <a:latin typeface="Arial"/>
                <a:ea typeface="Arial"/>
                <a:cs typeface="Arial"/>
                <a:sym typeface="Arial"/>
              </a:rPr>
              <a:t>Related Question: Venders’ Security</a:t>
            </a:r>
            <a:endParaRPr sz="1400">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ts val="1100"/>
              <a:buFont typeface="Arial"/>
              <a:buNone/>
            </a:pPr>
            <a:r>
              <a:rPr lang="zh-TW" sz="1400">
                <a:solidFill>
                  <a:srgbClr val="FF0000"/>
                </a:solidFill>
                <a:latin typeface="Arial"/>
                <a:ea typeface="Arial"/>
                <a:cs typeface="Arial"/>
                <a:sym typeface="Arial"/>
              </a:rPr>
              <a:t>Best Answer:  CAN data filter on OS level</a:t>
            </a:r>
            <a:endParaRPr sz="1400">
              <a:solidFill>
                <a:srgbClr val="FF0000"/>
              </a:solidFill>
              <a:latin typeface="Arial"/>
              <a:ea typeface="Arial"/>
              <a:cs typeface="Arial"/>
              <a:sym typeface="Arial"/>
            </a:endParaRPr>
          </a:p>
          <a:p>
            <a:pPr indent="0" lvl="0" marL="0" rtl="0" algn="l">
              <a:lnSpc>
                <a:spcPct val="90000"/>
              </a:lnSpc>
              <a:spcBef>
                <a:spcPts val="1000"/>
              </a:spcBef>
              <a:spcAft>
                <a:spcPts val="0"/>
              </a:spcAft>
              <a:buClr>
                <a:srgbClr val="000000"/>
              </a:buClr>
              <a:buSzPts val="1100"/>
              <a:buFont typeface="Arial"/>
              <a:buNone/>
            </a:pPr>
            <a:r>
              <a:rPr lang="zh-TW" sz="1400">
                <a:solidFill>
                  <a:srgbClr val="000000"/>
                </a:solidFill>
                <a:latin typeface="Arial"/>
                <a:ea typeface="Arial"/>
                <a:cs typeface="Arial"/>
                <a:sym typeface="Arial"/>
              </a:rPr>
              <a:t>If all the secured data can be filtered, the server can prevent the cyber attacks and also protect everyone’s privacy.</a:t>
            </a:r>
            <a:endParaRPr sz="1400">
              <a:solidFill>
                <a:srgbClr val="000000"/>
              </a:solidFill>
              <a:latin typeface="Arial"/>
              <a:ea typeface="Arial"/>
              <a:cs typeface="Arial"/>
              <a:sym typeface="Arial"/>
            </a:endParaRPr>
          </a:p>
          <a:p>
            <a:pPr indent="0" lvl="0" marL="0" rtl="0" algn="l">
              <a:lnSpc>
                <a:spcPct val="90000"/>
              </a:lnSpc>
              <a:spcBef>
                <a:spcPts val="1000"/>
              </a:spcBef>
              <a:spcAft>
                <a:spcPts val="0"/>
              </a:spcAft>
              <a:buClr>
                <a:srgbClr val="000000"/>
              </a:buClr>
              <a:buSzPts val="1100"/>
              <a:buFont typeface="Arial"/>
              <a:buNone/>
            </a:pPr>
            <a:r>
              <a:rPr lang="zh-TW" sz="2800">
                <a:solidFill>
                  <a:srgbClr val="000000"/>
                </a:solidFill>
                <a:latin typeface="Arial"/>
                <a:ea typeface="Arial"/>
                <a:cs typeface="Arial"/>
                <a:sym typeface="Arial"/>
              </a:rPr>
              <a:t> </a:t>
            </a:r>
            <a:endParaRPr sz="28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30" name="Google Shape;230;p38"/>
          <p:cNvPicPr preferRelativeResize="0"/>
          <p:nvPr/>
        </p:nvPicPr>
        <p:blipFill>
          <a:blip r:embed="rId3">
            <a:alphaModFix/>
          </a:blip>
          <a:stretch>
            <a:fillRect/>
          </a:stretch>
        </p:blipFill>
        <p:spPr>
          <a:xfrm>
            <a:off x="409575" y="3011963"/>
            <a:ext cx="8324850" cy="2009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OS level data transferring</a:t>
            </a:r>
            <a:endParaRPr/>
          </a:p>
        </p:txBody>
      </p:sp>
      <p:sp>
        <p:nvSpPr>
          <p:cNvPr id="236" name="Google Shape;236;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The connection between user, server and provider are vulnerable. </a:t>
            </a:r>
            <a:br>
              <a:rPr lang="zh-TW"/>
            </a:br>
            <a:r>
              <a:rPr lang="zh-TW"/>
              <a:t>However OS level data transferring cannot be accessed without permission. </a:t>
            </a:r>
            <a:br>
              <a:rPr lang="zh-TW"/>
            </a:br>
            <a:r>
              <a:rPr lang="zh-TW"/>
              <a:t>There are two methods,</a:t>
            </a:r>
            <a:br>
              <a:rPr lang="zh-TW"/>
            </a:br>
            <a:r>
              <a:rPr lang="zh-TW"/>
              <a:t>The first one is the modified rule of iptables.</a:t>
            </a:r>
            <a:br>
              <a:rPr lang="zh-TW"/>
            </a:br>
            <a:r>
              <a:rPr lang="zh-TW"/>
              <a:t>The other way to do the transferring data filter is USB filter. </a:t>
            </a:r>
            <a:br>
              <a:rPr lang="zh-TW"/>
            </a:b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1573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Iptables in linux</a:t>
            </a:r>
            <a:endParaRPr/>
          </a:p>
        </p:txBody>
      </p:sp>
      <p:sp>
        <p:nvSpPr>
          <p:cNvPr id="242" name="Google Shape;242;p40"/>
          <p:cNvSpPr txBox="1"/>
          <p:nvPr>
            <p:ph idx="1" type="body"/>
          </p:nvPr>
        </p:nvSpPr>
        <p:spPr>
          <a:xfrm>
            <a:off x="188425" y="864775"/>
            <a:ext cx="8520600" cy="40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It can be divided into five chains and four tables.</a:t>
            </a:r>
            <a:br>
              <a:rPr lang="zh-TW"/>
            </a:br>
            <a:endParaRPr/>
          </a:p>
        </p:txBody>
      </p:sp>
      <p:pic>
        <p:nvPicPr>
          <p:cNvPr id="243" name="Google Shape;243;p40"/>
          <p:cNvPicPr preferRelativeResize="0"/>
          <p:nvPr/>
        </p:nvPicPr>
        <p:blipFill>
          <a:blip r:embed="rId3">
            <a:alphaModFix/>
          </a:blip>
          <a:stretch>
            <a:fillRect/>
          </a:stretch>
        </p:blipFill>
        <p:spPr>
          <a:xfrm>
            <a:off x="0" y="1590502"/>
            <a:ext cx="4332875" cy="3332348"/>
          </a:xfrm>
          <a:prstGeom prst="rect">
            <a:avLst/>
          </a:prstGeom>
          <a:noFill/>
          <a:ln>
            <a:noFill/>
          </a:ln>
        </p:spPr>
      </p:pic>
      <p:pic>
        <p:nvPicPr>
          <p:cNvPr id="244" name="Google Shape;244;p40"/>
          <p:cNvPicPr preferRelativeResize="0"/>
          <p:nvPr/>
        </p:nvPicPr>
        <p:blipFill>
          <a:blip r:embed="rId4">
            <a:alphaModFix/>
          </a:blip>
          <a:stretch>
            <a:fillRect/>
          </a:stretch>
        </p:blipFill>
        <p:spPr>
          <a:xfrm>
            <a:off x="4332875" y="1269775"/>
            <a:ext cx="5276850" cy="1600200"/>
          </a:xfrm>
          <a:prstGeom prst="rect">
            <a:avLst/>
          </a:prstGeom>
          <a:noFill/>
          <a:ln>
            <a:noFill/>
          </a:ln>
        </p:spPr>
      </p:pic>
      <p:pic>
        <p:nvPicPr>
          <p:cNvPr id="245" name="Google Shape;245;p40"/>
          <p:cNvPicPr preferRelativeResize="0"/>
          <p:nvPr/>
        </p:nvPicPr>
        <p:blipFill>
          <a:blip r:embed="rId5">
            <a:alphaModFix/>
          </a:blip>
          <a:stretch>
            <a:fillRect/>
          </a:stretch>
        </p:blipFill>
        <p:spPr>
          <a:xfrm>
            <a:off x="4981575" y="2869974"/>
            <a:ext cx="3048000" cy="218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system structure</a:t>
            </a:r>
            <a:endParaRPr/>
          </a:p>
        </p:txBody>
      </p:sp>
      <p:sp>
        <p:nvSpPr>
          <p:cNvPr id="251" name="Google Shape;251;p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The system structure can be simplified from left to right in PebJ1939 system. </a:t>
            </a:r>
            <a:br>
              <a:rPr lang="zh-TW"/>
            </a:br>
            <a:endParaRPr/>
          </a:p>
        </p:txBody>
      </p:sp>
      <p:pic>
        <p:nvPicPr>
          <p:cNvPr id="252" name="Google Shape;252;p41"/>
          <p:cNvPicPr preferRelativeResize="0"/>
          <p:nvPr/>
        </p:nvPicPr>
        <p:blipFill>
          <a:blip r:embed="rId3">
            <a:alphaModFix/>
          </a:blip>
          <a:stretch>
            <a:fillRect/>
          </a:stretch>
        </p:blipFill>
        <p:spPr>
          <a:xfrm>
            <a:off x="0" y="2547697"/>
            <a:ext cx="9143999" cy="24040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WHY HEAVY VEHICLES</a:t>
            </a:r>
            <a:endParaRPr/>
          </a:p>
        </p:txBody>
      </p:sp>
      <p:sp>
        <p:nvSpPr>
          <p:cNvPr id="82" name="Google Shape;82;p15"/>
          <p:cNvSpPr txBox="1"/>
          <p:nvPr>
            <p:ph idx="1" type="body"/>
          </p:nvPr>
        </p:nvSpPr>
        <p:spPr>
          <a:xfrm>
            <a:off x="372300" y="1420175"/>
            <a:ext cx="8399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a:t>Heavy vehicles are vulnerable to cyber attacks </a:t>
            </a:r>
            <a:endParaRPr/>
          </a:p>
          <a:p>
            <a:pPr indent="-317500" lvl="1" marL="914400" rtl="0" algn="l">
              <a:spcBef>
                <a:spcPts val="0"/>
              </a:spcBef>
              <a:spcAft>
                <a:spcPts val="0"/>
              </a:spcAft>
              <a:buSzPts val="1400"/>
              <a:buChar char="○"/>
            </a:pPr>
            <a:r>
              <a:rPr lang="zh-TW"/>
              <a:t>More attack surfaces than passenger vehicles</a:t>
            </a:r>
            <a:endParaRPr/>
          </a:p>
          <a:p>
            <a:pPr indent="-317500" lvl="1" marL="914400" rtl="0" algn="l">
              <a:spcBef>
                <a:spcPts val="0"/>
              </a:spcBef>
              <a:spcAft>
                <a:spcPts val="0"/>
              </a:spcAft>
              <a:buSzPts val="1400"/>
              <a:buChar char="○"/>
            </a:pPr>
            <a:r>
              <a:rPr lang="zh-TW"/>
              <a:t>Heavy Vehicles use the common communication protocol, </a:t>
            </a:r>
            <a:r>
              <a:rPr b="1" lang="zh-TW"/>
              <a:t>J1939</a:t>
            </a:r>
            <a:endParaRPr b="1"/>
          </a:p>
          <a:p>
            <a:pPr indent="-317500" lvl="1" marL="914400" rtl="0" algn="l">
              <a:spcBef>
                <a:spcPts val="0"/>
              </a:spcBef>
              <a:spcAft>
                <a:spcPts val="0"/>
              </a:spcAft>
              <a:buSzPts val="1400"/>
              <a:buChar char="○"/>
            </a:pPr>
            <a:r>
              <a:rPr lang="zh-TW"/>
              <a:t>Proprietary firmware and communication protocols may also be vulnerable</a:t>
            </a:r>
            <a:endParaRPr/>
          </a:p>
          <a:p>
            <a:pPr indent="0" lvl="0" marL="0" rtl="0" algn="l">
              <a:spcBef>
                <a:spcPts val="1600"/>
              </a:spcBef>
              <a:spcAft>
                <a:spcPts val="0"/>
              </a:spcAft>
              <a:buClr>
                <a:srgbClr val="000000"/>
              </a:buClr>
              <a:buSzPts val="1100"/>
              <a:buFont typeface="Arial"/>
              <a:buNone/>
            </a:pPr>
            <a:r>
              <a:rPr lang="zh-TW"/>
              <a:t>● Heavy vehicles are high value targets</a:t>
            </a:r>
            <a:endParaRPr/>
          </a:p>
          <a:p>
            <a:pPr indent="0" lvl="0" marL="0" rtl="0" algn="l">
              <a:spcBef>
                <a:spcPts val="1600"/>
              </a:spcBef>
              <a:spcAft>
                <a:spcPts val="0"/>
              </a:spcAft>
              <a:buClr>
                <a:srgbClr val="000000"/>
              </a:buClr>
              <a:buSzPts val="1100"/>
              <a:buFont typeface="Arial"/>
              <a:buNone/>
            </a:pPr>
            <a:r>
              <a:rPr lang="zh-TW"/>
              <a:t>● Timely and effective solutions are needed</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Experiment</a:t>
            </a:r>
            <a:endParaRPr/>
          </a:p>
        </p:txBody>
      </p:sp>
      <p:sp>
        <p:nvSpPr>
          <p:cNvPr id="258" name="Google Shape;258;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By understanding the iptables structure in PenJ1939, the filter INPUT hook will be applied filter rule. </a:t>
            </a:r>
            <a:br>
              <a:rPr lang="zh-TW"/>
            </a:br>
            <a:r>
              <a:rPr lang="zh-TW"/>
              <a:t>In the experiment, the CAN data “00EA00FE” is vender’s secret data which cannot be accessed by normal users. </a:t>
            </a:r>
            <a:br>
              <a:rPr lang="zh-TW"/>
            </a:br>
            <a:endParaRPr/>
          </a:p>
        </p:txBody>
      </p:sp>
      <p:pic>
        <p:nvPicPr>
          <p:cNvPr id="259" name="Google Shape;259;p42"/>
          <p:cNvPicPr preferRelativeResize="0"/>
          <p:nvPr/>
        </p:nvPicPr>
        <p:blipFill>
          <a:blip r:embed="rId3">
            <a:alphaModFix/>
          </a:blip>
          <a:stretch>
            <a:fillRect/>
          </a:stretch>
        </p:blipFill>
        <p:spPr>
          <a:xfrm>
            <a:off x="0" y="3421017"/>
            <a:ext cx="9144001" cy="167111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Conclusion/Further research</a:t>
            </a:r>
            <a:endParaRPr/>
          </a:p>
        </p:txBody>
      </p:sp>
      <p:sp>
        <p:nvSpPr>
          <p:cNvPr id="265" name="Google Shape;265;p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iptables function is powerful and easy to be modified in terminal. However, the structure of iptables is complex. </a:t>
            </a:r>
            <a:endParaRPr/>
          </a:p>
          <a:p>
            <a:pPr indent="0" lvl="0" marL="0" rtl="0" algn="l">
              <a:spcBef>
                <a:spcPts val="1600"/>
              </a:spcBef>
              <a:spcAft>
                <a:spcPts val="1600"/>
              </a:spcAft>
              <a:buNone/>
            </a:pPr>
            <a:br>
              <a:rPr lang="zh-TW"/>
            </a:br>
            <a:r>
              <a:rPr lang="zh-TW"/>
              <a:t>In the further research, the iptables should be ported to non-Internet transferring. As a result, the powerful iptables rules will be applied to different kinds of data transferring (USBfilter), which will be very useful for different kinds of communication.</a:t>
            </a:r>
            <a:br>
              <a:rPr lang="zh-TW"/>
            </a:b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Communication</a:t>
            </a:r>
            <a:endParaRPr/>
          </a:p>
        </p:txBody>
      </p:sp>
      <p:sp>
        <p:nvSpPr>
          <p:cNvPr id="271" name="Google Shape;271;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a:t>
            </a:r>
            <a:r>
              <a:rPr lang="zh-TW"/>
              <a:t>.   Devices</a:t>
            </a:r>
            <a:endParaRPr/>
          </a:p>
          <a:p>
            <a:pPr indent="-342900" lvl="0" marL="914400" rtl="0" algn="l">
              <a:spcBef>
                <a:spcPts val="1600"/>
              </a:spcBef>
              <a:spcAft>
                <a:spcPts val="0"/>
              </a:spcAft>
              <a:buSzPts val="1800"/>
              <a:buChar char="●"/>
            </a:pPr>
            <a:r>
              <a:rPr lang="zh-TW"/>
              <a:t>Raspberry Pi </a:t>
            </a:r>
            <a:endParaRPr/>
          </a:p>
          <a:p>
            <a:pPr indent="-317500" lvl="1" marL="1371600" rtl="0" algn="l">
              <a:spcBef>
                <a:spcPts val="0"/>
              </a:spcBef>
              <a:spcAft>
                <a:spcPts val="0"/>
              </a:spcAft>
              <a:buSzPts val="1400"/>
              <a:buChar char="○"/>
            </a:pPr>
            <a:r>
              <a:rPr lang="zh-TW"/>
              <a:t>Carry ECU via CAN bus</a:t>
            </a:r>
            <a:endParaRPr/>
          </a:p>
          <a:p>
            <a:pPr indent="-342900" lvl="0" marL="914400" rtl="0" algn="l">
              <a:spcBef>
                <a:spcPts val="0"/>
              </a:spcBef>
              <a:spcAft>
                <a:spcPts val="0"/>
              </a:spcAft>
              <a:buSzPts val="1800"/>
              <a:buChar char="●"/>
            </a:pPr>
            <a:r>
              <a:rPr lang="zh-TW"/>
              <a:t>VMs</a:t>
            </a:r>
            <a:endParaRPr/>
          </a:p>
          <a:p>
            <a:pPr indent="-317500" lvl="1" marL="1371600" rtl="0" algn="l">
              <a:spcBef>
                <a:spcPts val="0"/>
              </a:spcBef>
              <a:spcAft>
                <a:spcPts val="0"/>
              </a:spcAft>
              <a:buSzPts val="1400"/>
              <a:buChar char="○"/>
            </a:pPr>
            <a:r>
              <a:rPr lang="zh-TW"/>
              <a:t>User interface</a:t>
            </a:r>
            <a:endParaRPr/>
          </a:p>
          <a:p>
            <a:pPr indent="0" lvl="0" marL="0" rtl="0" algn="l">
              <a:spcBef>
                <a:spcPts val="1600"/>
              </a:spcBef>
              <a:spcAft>
                <a:spcPts val="0"/>
              </a:spcAft>
              <a:buClr>
                <a:srgbClr val="000000"/>
              </a:buClr>
              <a:buSzPts val="1100"/>
              <a:buFont typeface="Arial"/>
              <a:buNone/>
            </a:pPr>
            <a:r>
              <a:rPr lang="zh-TW"/>
              <a:t>2.  Programming</a:t>
            </a:r>
            <a:endParaRPr/>
          </a:p>
          <a:p>
            <a:pPr indent="-342900" lvl="0" marL="914400" rtl="0" algn="l">
              <a:spcBef>
                <a:spcPts val="1600"/>
              </a:spcBef>
              <a:spcAft>
                <a:spcPts val="0"/>
              </a:spcAft>
              <a:buSzPts val="1800"/>
              <a:buChar char="●"/>
            </a:pPr>
            <a:r>
              <a:rPr lang="zh-TW"/>
              <a:t>Socket programming in Python33</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3160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The structure of the communication</a:t>
            </a:r>
            <a:endParaRPr/>
          </a:p>
        </p:txBody>
      </p:sp>
      <p:pic>
        <p:nvPicPr>
          <p:cNvPr id="277" name="Google Shape;277;p45"/>
          <p:cNvPicPr preferRelativeResize="0"/>
          <p:nvPr/>
        </p:nvPicPr>
        <p:blipFill>
          <a:blip r:embed="rId3">
            <a:alphaModFix/>
          </a:blip>
          <a:stretch>
            <a:fillRect/>
          </a:stretch>
        </p:blipFill>
        <p:spPr>
          <a:xfrm>
            <a:off x="1559000" y="596725"/>
            <a:ext cx="6025999" cy="4445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84" name="Google Shape;284;p46"/>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46"/>
          <p:cNvPicPr preferRelativeResize="0"/>
          <p:nvPr/>
        </p:nvPicPr>
        <p:blipFill>
          <a:blip r:embed="rId3">
            <a:alphaModFix/>
          </a:blip>
          <a:stretch>
            <a:fillRect/>
          </a:stretch>
        </p:blipFill>
        <p:spPr>
          <a:xfrm>
            <a:off x="255125" y="0"/>
            <a:ext cx="4113051" cy="5143501"/>
          </a:xfrm>
          <a:prstGeom prst="rect">
            <a:avLst/>
          </a:prstGeom>
          <a:noFill/>
          <a:ln>
            <a:noFill/>
          </a:ln>
        </p:spPr>
      </p:pic>
      <p:pic>
        <p:nvPicPr>
          <p:cNvPr id="286" name="Google Shape;286;p46"/>
          <p:cNvPicPr preferRelativeResize="0"/>
          <p:nvPr/>
        </p:nvPicPr>
        <p:blipFill>
          <a:blip r:embed="rId4">
            <a:alphaModFix/>
          </a:blip>
          <a:stretch>
            <a:fillRect/>
          </a:stretch>
        </p:blipFill>
        <p:spPr>
          <a:xfrm>
            <a:off x="4708944" y="0"/>
            <a:ext cx="4246812"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Format the data from CAN bus</a:t>
            </a:r>
            <a:endParaRPr/>
          </a:p>
        </p:txBody>
      </p:sp>
      <p:sp>
        <p:nvSpPr>
          <p:cNvPr id="292" name="Google Shape;292;p47"/>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93" name="Google Shape;293;p47"/>
          <p:cNvSpPr txBox="1"/>
          <p:nvPr>
            <p:ph idx="2" type="body"/>
          </p:nvPr>
        </p:nvSpPr>
        <p:spPr>
          <a:xfrm>
            <a:off x="4495075" y="1336275"/>
            <a:ext cx="4337100" cy="35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zh-TW" sz="800">
                <a:solidFill>
                  <a:srgbClr val="FF0000"/>
                </a:solidFill>
              </a:rPr>
              <a:t>    </a:t>
            </a:r>
            <a:r>
              <a:rPr b="1" lang="zh-TW" sz="800">
                <a:solidFill>
                  <a:srgbClr val="FF0000"/>
                </a:solidFill>
              </a:rPr>
              <a:t>CAN name                              CAN ID    data length                         data</a:t>
            </a:r>
            <a:endParaRPr b="1" sz="800">
              <a:solidFill>
                <a:srgbClr val="FF0000"/>
              </a:solidFill>
            </a:endParaRPr>
          </a:p>
        </p:txBody>
      </p:sp>
      <p:pic>
        <p:nvPicPr>
          <p:cNvPr id="294" name="Google Shape;294;p47"/>
          <p:cNvPicPr preferRelativeResize="0"/>
          <p:nvPr/>
        </p:nvPicPr>
        <p:blipFill>
          <a:blip r:embed="rId3">
            <a:alphaModFix/>
          </a:blip>
          <a:stretch>
            <a:fillRect/>
          </a:stretch>
        </p:blipFill>
        <p:spPr>
          <a:xfrm>
            <a:off x="421251" y="1266175"/>
            <a:ext cx="3780799" cy="3098150"/>
          </a:xfrm>
          <a:prstGeom prst="rect">
            <a:avLst/>
          </a:prstGeom>
          <a:noFill/>
          <a:ln>
            <a:noFill/>
          </a:ln>
        </p:spPr>
      </p:pic>
      <p:pic>
        <p:nvPicPr>
          <p:cNvPr id="295" name="Google Shape;295;p47"/>
          <p:cNvPicPr preferRelativeResize="0"/>
          <p:nvPr/>
        </p:nvPicPr>
        <p:blipFill>
          <a:blip r:embed="rId4">
            <a:alphaModFix/>
          </a:blip>
          <a:stretch>
            <a:fillRect/>
          </a:stretch>
        </p:blipFill>
        <p:spPr>
          <a:xfrm>
            <a:off x="4744151" y="1619762"/>
            <a:ext cx="4286073" cy="259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311700" y="-883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zh-TW"/>
              <a:t>Injection in CAN bus in ECUs</a:t>
            </a:r>
            <a:endParaRPr/>
          </a:p>
        </p:txBody>
      </p:sp>
      <p:sp>
        <p:nvSpPr>
          <p:cNvPr id="301" name="Google Shape;301;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48"/>
          <p:cNvPicPr preferRelativeResize="0"/>
          <p:nvPr/>
        </p:nvPicPr>
        <p:blipFill>
          <a:blip r:embed="rId3">
            <a:alphaModFix/>
          </a:blip>
          <a:stretch>
            <a:fillRect/>
          </a:stretch>
        </p:blipFill>
        <p:spPr>
          <a:xfrm>
            <a:off x="1423600" y="664150"/>
            <a:ext cx="6296799" cy="43546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code of the injection</a:t>
            </a:r>
            <a:endParaRPr/>
          </a:p>
        </p:txBody>
      </p:sp>
      <p:sp>
        <p:nvSpPr>
          <p:cNvPr id="308" name="Google Shape;308;p49"/>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09" name="Google Shape;309;p49"/>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49"/>
          <p:cNvPicPr preferRelativeResize="0"/>
          <p:nvPr/>
        </p:nvPicPr>
        <p:blipFill>
          <a:blip r:embed="rId3">
            <a:alphaModFix/>
          </a:blip>
          <a:stretch>
            <a:fillRect/>
          </a:stretch>
        </p:blipFill>
        <p:spPr>
          <a:xfrm>
            <a:off x="2388285" y="1108625"/>
            <a:ext cx="4367428" cy="37846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result of the injection experiment </a:t>
            </a:r>
            <a:endParaRPr/>
          </a:p>
        </p:txBody>
      </p:sp>
      <p:sp>
        <p:nvSpPr>
          <p:cNvPr id="316" name="Google Shape;316;p50"/>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7" name="Google Shape;317;p50"/>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8" name="Google Shape;318;p50"/>
          <p:cNvPicPr preferRelativeResize="0"/>
          <p:nvPr/>
        </p:nvPicPr>
        <p:blipFill>
          <a:blip r:embed="rId3">
            <a:alphaModFix/>
          </a:blip>
          <a:stretch>
            <a:fillRect/>
          </a:stretch>
        </p:blipFill>
        <p:spPr>
          <a:xfrm>
            <a:off x="0" y="1060450"/>
            <a:ext cx="9144000" cy="3784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2675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Detail for the injection</a:t>
            </a:r>
            <a:endParaRPr/>
          </a:p>
        </p:txBody>
      </p:sp>
      <p:pic>
        <p:nvPicPr>
          <p:cNvPr id="324" name="Google Shape;324;p51"/>
          <p:cNvPicPr preferRelativeResize="0"/>
          <p:nvPr/>
        </p:nvPicPr>
        <p:blipFill>
          <a:blip r:embed="rId3">
            <a:alphaModFix/>
          </a:blip>
          <a:stretch>
            <a:fillRect/>
          </a:stretch>
        </p:blipFill>
        <p:spPr>
          <a:xfrm>
            <a:off x="4755206" y="0"/>
            <a:ext cx="3719039"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PenJ1939</a:t>
            </a:r>
            <a:endParaRPr/>
          </a:p>
        </p:txBody>
      </p:sp>
      <p:sp>
        <p:nvSpPr>
          <p:cNvPr id="88" name="Google Shape;88;p16"/>
          <p:cNvSpPr txBox="1"/>
          <p:nvPr>
            <p:ph idx="1" type="body"/>
          </p:nvPr>
        </p:nvSpPr>
        <p:spPr>
          <a:xfrm>
            <a:off x="311700" y="1266325"/>
            <a:ext cx="8520600" cy="363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zh-TW"/>
              <a:t>● Webpage</a:t>
            </a:r>
            <a:endParaRPr/>
          </a:p>
          <a:p>
            <a:pPr indent="0" lvl="0" marL="457200" rtl="0" algn="l">
              <a:lnSpc>
                <a:spcPct val="100000"/>
              </a:lnSpc>
              <a:spcBef>
                <a:spcPts val="600"/>
              </a:spcBef>
              <a:spcAft>
                <a:spcPts val="0"/>
              </a:spcAft>
              <a:buClr>
                <a:srgbClr val="000000"/>
              </a:buClr>
              <a:buSzPts val="1100"/>
              <a:buFont typeface="Arial"/>
              <a:buNone/>
            </a:pPr>
            <a:r>
              <a:rPr lang="zh-TW"/>
              <a:t>Simple UI with that provides access to physical testbed, vulnerability database, and user forum</a:t>
            </a:r>
            <a:endParaRPr/>
          </a:p>
          <a:p>
            <a:pPr indent="0" lvl="0" marL="0" rtl="0" algn="l">
              <a:lnSpc>
                <a:spcPct val="100000"/>
              </a:lnSpc>
              <a:spcBef>
                <a:spcPts val="600"/>
              </a:spcBef>
              <a:spcAft>
                <a:spcPts val="0"/>
              </a:spcAft>
              <a:buNone/>
            </a:pPr>
            <a:r>
              <a:rPr lang="zh-TW"/>
              <a:t>● Physical Testbed(s) </a:t>
            </a:r>
            <a:endParaRPr/>
          </a:p>
          <a:p>
            <a:pPr indent="0" lvl="0" marL="457200" rtl="0" algn="l">
              <a:lnSpc>
                <a:spcPct val="100000"/>
              </a:lnSpc>
              <a:spcBef>
                <a:spcPts val="600"/>
              </a:spcBef>
              <a:spcAft>
                <a:spcPts val="0"/>
              </a:spcAft>
              <a:buClr>
                <a:srgbClr val="000000"/>
              </a:buClr>
              <a:buSzPts val="1100"/>
              <a:buFont typeface="Arial"/>
              <a:buNone/>
            </a:pPr>
            <a:r>
              <a:rPr lang="zh-TW"/>
              <a:t>Multiple networks of ECUs that may be accessed remotely</a:t>
            </a:r>
            <a:endParaRPr/>
          </a:p>
          <a:p>
            <a:pPr indent="0" lvl="0" marL="0" rtl="0" algn="l">
              <a:lnSpc>
                <a:spcPct val="100000"/>
              </a:lnSpc>
              <a:spcBef>
                <a:spcPts val="600"/>
              </a:spcBef>
              <a:spcAft>
                <a:spcPts val="0"/>
              </a:spcAft>
              <a:buNone/>
            </a:pPr>
            <a:r>
              <a:rPr lang="zh-TW"/>
              <a:t>● Database</a:t>
            </a:r>
            <a:endParaRPr/>
          </a:p>
          <a:p>
            <a:pPr indent="0" lvl="0" marL="457200" rtl="0" algn="l">
              <a:lnSpc>
                <a:spcPct val="100000"/>
              </a:lnSpc>
              <a:spcBef>
                <a:spcPts val="600"/>
              </a:spcBef>
              <a:spcAft>
                <a:spcPts val="0"/>
              </a:spcAft>
              <a:buClr>
                <a:srgbClr val="000000"/>
              </a:buClr>
              <a:buSzPts val="1100"/>
              <a:buFont typeface="Arial"/>
              <a:buNone/>
            </a:pPr>
            <a:r>
              <a:rPr lang="zh-TW"/>
              <a:t>Vulnerabilities, exploits, and attack traffic</a:t>
            </a:r>
            <a:endParaRPr/>
          </a:p>
          <a:p>
            <a:pPr indent="0" lvl="0" marL="0" rtl="0" algn="l">
              <a:lnSpc>
                <a:spcPct val="100000"/>
              </a:lnSpc>
              <a:spcBef>
                <a:spcPts val="600"/>
              </a:spcBef>
              <a:spcAft>
                <a:spcPts val="0"/>
              </a:spcAft>
              <a:buClr>
                <a:srgbClr val="000000"/>
              </a:buClr>
              <a:buSzPts val="1100"/>
              <a:buFont typeface="Arial"/>
              <a:buNone/>
            </a:pPr>
            <a:r>
              <a:rPr lang="zh-TW"/>
              <a:t>● Extensive Privacy and Access Controls</a:t>
            </a:r>
            <a:endParaRPr/>
          </a:p>
          <a:p>
            <a:pPr indent="0" lvl="0" marL="457200" rtl="0" algn="l">
              <a:lnSpc>
                <a:spcPct val="100000"/>
              </a:lnSpc>
              <a:spcBef>
                <a:spcPts val="600"/>
              </a:spcBef>
              <a:spcAft>
                <a:spcPts val="0"/>
              </a:spcAft>
              <a:buClr>
                <a:srgbClr val="000000"/>
              </a:buClr>
              <a:buSzPts val="1100"/>
              <a:buFont typeface="Arial"/>
              <a:buNone/>
            </a:pPr>
            <a:r>
              <a:rPr lang="zh-TW"/>
              <a:t>Protects manufacturers’ identities and Intellectual Property</a:t>
            </a:r>
            <a:endParaRPr/>
          </a:p>
          <a:p>
            <a:pPr indent="0" lvl="0" marL="0" rtl="0" algn="l">
              <a:spcBef>
                <a:spcPts val="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More examples</a:t>
            </a:r>
            <a:endParaRPr/>
          </a:p>
        </p:txBody>
      </p:sp>
      <p:sp>
        <p:nvSpPr>
          <p:cNvPr id="330" name="Google Shape;330;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52"/>
          <p:cNvPicPr preferRelativeResize="0"/>
          <p:nvPr/>
        </p:nvPicPr>
        <p:blipFill>
          <a:blip r:embed="rId3">
            <a:alphaModFix/>
          </a:blip>
          <a:stretch>
            <a:fillRect/>
          </a:stretch>
        </p:blipFill>
        <p:spPr>
          <a:xfrm>
            <a:off x="0" y="908050"/>
            <a:ext cx="9144000" cy="3784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Future Work</a:t>
            </a:r>
            <a:endParaRPr/>
          </a:p>
        </p:txBody>
      </p:sp>
      <p:sp>
        <p:nvSpPr>
          <p:cNvPr id="337" name="Google Shape;337;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zh-TW"/>
              <a:t>1.	Extend the use of injection</a:t>
            </a:r>
            <a:endParaRPr/>
          </a:p>
          <a:p>
            <a:pPr indent="-342900" lvl="0" marL="1371600" rtl="0" algn="l">
              <a:spcBef>
                <a:spcPts val="1600"/>
              </a:spcBef>
              <a:spcAft>
                <a:spcPts val="0"/>
              </a:spcAft>
              <a:buSzPts val="1800"/>
              <a:buChar char="●"/>
            </a:pPr>
            <a:r>
              <a:rPr lang="zh-TW"/>
              <a:t>ECU communction</a:t>
            </a:r>
            <a:endParaRPr/>
          </a:p>
          <a:p>
            <a:pPr indent="-342900" lvl="0" marL="1371600" rtl="0" algn="l">
              <a:spcBef>
                <a:spcPts val="0"/>
              </a:spcBef>
              <a:spcAft>
                <a:spcPts val="0"/>
              </a:spcAft>
              <a:buSzPts val="1800"/>
              <a:buChar char="●"/>
            </a:pPr>
            <a:r>
              <a:rPr lang="zh-TW"/>
              <a:t>Avoid potential accidents</a:t>
            </a:r>
            <a:endParaRPr/>
          </a:p>
          <a:p>
            <a:pPr indent="0" lvl="0" marL="0" rtl="0" algn="l">
              <a:spcBef>
                <a:spcPts val="1600"/>
              </a:spcBef>
              <a:spcAft>
                <a:spcPts val="0"/>
              </a:spcAft>
              <a:buClr>
                <a:srgbClr val="000000"/>
              </a:buClr>
              <a:buSzPts val="1100"/>
              <a:buFont typeface="Arial"/>
              <a:buNone/>
            </a:pPr>
            <a:r>
              <a:rPr lang="zh-TW"/>
              <a:t>2.	Extend the use of GetMessage function</a:t>
            </a:r>
            <a:endParaRPr/>
          </a:p>
          <a:p>
            <a:pPr indent="-342900" lvl="0" marL="1371600" rtl="0" algn="l">
              <a:spcBef>
                <a:spcPts val="1600"/>
              </a:spcBef>
              <a:spcAft>
                <a:spcPts val="0"/>
              </a:spcAft>
              <a:buSzPts val="1800"/>
              <a:buChar char="●"/>
            </a:pPr>
            <a:r>
              <a:rPr lang="zh-TW"/>
              <a:t>Better use for technician</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Physical Testbed</a:t>
            </a:r>
            <a:endParaRPr/>
          </a:p>
        </p:txBody>
      </p:sp>
      <p:pic>
        <p:nvPicPr>
          <p:cNvPr id="94" name="Google Shape;94;p17"/>
          <p:cNvPicPr preferRelativeResize="0"/>
          <p:nvPr/>
        </p:nvPicPr>
        <p:blipFill>
          <a:blip r:embed="rId3">
            <a:alphaModFix/>
          </a:blip>
          <a:stretch>
            <a:fillRect/>
          </a:stretch>
        </p:blipFill>
        <p:spPr>
          <a:xfrm>
            <a:off x="0" y="653113"/>
            <a:ext cx="9144001" cy="38372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8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4800"/>
              <a:t>Website </a:t>
            </a:r>
            <a:endParaRPr sz="4800"/>
          </a:p>
        </p:txBody>
      </p:sp>
      <p:pic>
        <p:nvPicPr>
          <p:cNvPr id="100" name="Google Shape;100;p18"/>
          <p:cNvPicPr preferRelativeResize="0"/>
          <p:nvPr/>
        </p:nvPicPr>
        <p:blipFill>
          <a:blip r:embed="rId3">
            <a:alphaModFix/>
          </a:blip>
          <a:stretch>
            <a:fillRect/>
          </a:stretch>
        </p:blipFill>
        <p:spPr>
          <a:xfrm>
            <a:off x="983675" y="1676625"/>
            <a:ext cx="7543800" cy="247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653100"/>
            <a:ext cx="8520600" cy="8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Website </a:t>
            </a:r>
            <a:endParaRPr/>
          </a:p>
        </p:txBody>
      </p:sp>
      <p:sp>
        <p:nvSpPr>
          <p:cNvPr id="106" name="Google Shape;106;p19"/>
          <p:cNvSpPr txBox="1"/>
          <p:nvPr>
            <p:ph idx="1" type="body"/>
          </p:nvPr>
        </p:nvSpPr>
        <p:spPr>
          <a:xfrm>
            <a:off x="313200" y="1859800"/>
            <a:ext cx="8520600" cy="27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TW"/>
              <a:t>Registration and log in </a:t>
            </a:r>
            <a:endParaRPr/>
          </a:p>
          <a:p>
            <a:pPr indent="-342900" lvl="0" marL="914400" rtl="0" algn="l">
              <a:spcBef>
                <a:spcPts val="0"/>
              </a:spcBef>
              <a:spcAft>
                <a:spcPts val="0"/>
              </a:spcAft>
              <a:buSzPts val="1800"/>
              <a:buChar char="●"/>
            </a:pPr>
            <a:r>
              <a:rPr lang="zh-TW"/>
              <a:t>User creates account</a:t>
            </a:r>
            <a:endParaRPr/>
          </a:p>
          <a:p>
            <a:pPr indent="-342900" lvl="0" marL="914400" rtl="0" algn="l">
              <a:spcBef>
                <a:spcPts val="0"/>
              </a:spcBef>
              <a:spcAft>
                <a:spcPts val="0"/>
              </a:spcAft>
              <a:buSzPts val="1800"/>
              <a:buChar char="●"/>
            </a:pPr>
            <a:r>
              <a:rPr lang="zh-TW"/>
              <a:t>Login</a:t>
            </a:r>
            <a:endParaRPr/>
          </a:p>
          <a:p>
            <a:pPr indent="-342900" lvl="0" marL="457200" rtl="0" algn="l">
              <a:spcBef>
                <a:spcPts val="0"/>
              </a:spcBef>
              <a:spcAft>
                <a:spcPts val="0"/>
              </a:spcAft>
              <a:buSzPts val="1800"/>
              <a:buAutoNum type="arabicPeriod"/>
            </a:pPr>
            <a:r>
              <a:rPr lang="zh-TW"/>
              <a:t>Request Testbed Component access on the website</a:t>
            </a:r>
            <a:endParaRPr/>
          </a:p>
          <a:p>
            <a:pPr indent="-342900" lvl="0" marL="914400" rtl="0" algn="l">
              <a:spcBef>
                <a:spcPts val="0"/>
              </a:spcBef>
              <a:spcAft>
                <a:spcPts val="0"/>
              </a:spcAft>
              <a:buSzPts val="1800"/>
              <a:buChar char="●"/>
            </a:pPr>
            <a:r>
              <a:rPr lang="zh-TW"/>
              <a:t>Obtain the information from the database</a:t>
            </a:r>
            <a:endParaRPr/>
          </a:p>
          <a:p>
            <a:pPr indent="-342900" lvl="0" marL="914400" rtl="0" algn="l">
              <a:spcBef>
                <a:spcPts val="0"/>
              </a:spcBef>
              <a:spcAft>
                <a:spcPts val="0"/>
              </a:spcAft>
              <a:buSzPts val="1800"/>
              <a:buChar char="●"/>
            </a:pPr>
            <a:r>
              <a:rPr lang="zh-TW"/>
              <a:t>Change the function of the </a:t>
            </a:r>
            <a:r>
              <a:rPr b="1" lang="zh-TW"/>
              <a:t>‘request’</a:t>
            </a:r>
            <a:r>
              <a:rPr lang="zh-TW"/>
              <a:t> button</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30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Website</a:t>
            </a:r>
            <a:endParaRPr/>
          </a:p>
        </p:txBody>
      </p:sp>
      <p:pic>
        <p:nvPicPr>
          <p:cNvPr id="112" name="Google Shape;112;p20"/>
          <p:cNvPicPr preferRelativeResize="0"/>
          <p:nvPr/>
        </p:nvPicPr>
        <p:blipFill>
          <a:blip r:embed="rId3">
            <a:alphaModFix/>
          </a:blip>
          <a:stretch>
            <a:fillRect/>
          </a:stretch>
        </p:blipFill>
        <p:spPr>
          <a:xfrm>
            <a:off x="418550" y="1257087"/>
            <a:ext cx="7346351" cy="337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Website</a:t>
            </a:r>
            <a:endParaRPr/>
          </a:p>
        </p:txBody>
      </p:sp>
      <p:sp>
        <p:nvSpPr>
          <p:cNvPr id="118" name="Google Shape;118;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3.    </a:t>
            </a:r>
            <a:r>
              <a:rPr lang="zh-TW"/>
              <a:t>Response from the web server</a:t>
            </a:r>
            <a:endParaRPr/>
          </a:p>
          <a:p>
            <a:pPr indent="-342900" lvl="0" marL="914400" rtl="0" algn="l">
              <a:spcBef>
                <a:spcPts val="1600"/>
              </a:spcBef>
              <a:spcAft>
                <a:spcPts val="0"/>
              </a:spcAft>
              <a:buSzPts val="1800"/>
              <a:buChar char="●"/>
            </a:pPr>
            <a:r>
              <a:rPr lang="zh-TW"/>
              <a:t>Send the e-mail to the user post credential validation</a:t>
            </a:r>
            <a:endParaRPr/>
          </a:p>
          <a:p>
            <a:pPr indent="-342900" lvl="0" marL="914400" rtl="0" algn="l">
              <a:spcBef>
                <a:spcPts val="0"/>
              </a:spcBef>
              <a:spcAft>
                <a:spcPts val="0"/>
              </a:spcAft>
              <a:buSzPts val="1800"/>
              <a:buChar char="●"/>
            </a:pPr>
            <a:r>
              <a:rPr lang="zh-TW"/>
              <a:t>Alert the user to check the email</a:t>
            </a:r>
            <a:endParaRPr/>
          </a:p>
          <a:p>
            <a:pPr indent="-342900" lvl="0" marL="914400" rtl="0" algn="l">
              <a:spcBef>
                <a:spcPts val="0"/>
              </a:spcBef>
              <a:spcAft>
                <a:spcPts val="0"/>
              </a:spcAft>
              <a:buSzPts val="1800"/>
              <a:buChar char="●"/>
            </a:pPr>
            <a:r>
              <a:rPr lang="zh-TW"/>
              <a:t>The user obtains the link in the email</a:t>
            </a:r>
            <a:endParaRPr/>
          </a:p>
          <a:p>
            <a:pPr indent="0" lvl="0" marL="0" rtl="0" algn="l">
              <a:spcBef>
                <a:spcPts val="1600"/>
              </a:spcBef>
              <a:spcAft>
                <a:spcPts val="0"/>
              </a:spcAft>
              <a:buNone/>
            </a:pPr>
            <a:r>
              <a:rPr lang="zh-TW"/>
              <a:t>4. Check the information of the account</a:t>
            </a:r>
            <a:endParaRPr/>
          </a:p>
          <a:p>
            <a:pPr indent="-342900" lvl="0" marL="914400" rtl="0" algn="l">
              <a:spcBef>
                <a:spcPts val="1600"/>
              </a:spcBef>
              <a:spcAft>
                <a:spcPts val="0"/>
              </a:spcAft>
              <a:buSzPts val="1800"/>
              <a:buChar char="●"/>
            </a:pPr>
            <a:r>
              <a:rPr lang="zh-TW"/>
              <a:t>Make sure the link is unique for that user and sessionwith proper timeouts</a:t>
            </a:r>
            <a:endParaRPr/>
          </a:p>
          <a:p>
            <a:pPr indent="-342900" lvl="0" marL="914400" rtl="0" algn="l">
              <a:spcBef>
                <a:spcPts val="0"/>
              </a:spcBef>
              <a:spcAft>
                <a:spcPts val="0"/>
              </a:spcAft>
              <a:buSzPts val="1800"/>
              <a:buChar char="●"/>
            </a:pPr>
            <a:r>
              <a:rPr lang="zh-TW"/>
              <a:t>Allow access to the VPN and SSH details if user is authorized</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